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305" r:id="rId3"/>
    <p:sldId id="257" r:id="rId4"/>
    <p:sldId id="295" r:id="rId5"/>
    <p:sldId id="303" r:id="rId6"/>
    <p:sldId id="300" r:id="rId7"/>
    <p:sldId id="298" r:id="rId8"/>
    <p:sldId id="299" r:id="rId9"/>
    <p:sldId id="302" r:id="rId10"/>
    <p:sldId id="304" r:id="rId11"/>
    <p:sldId id="268" r:id="rId12"/>
    <p:sldId id="301" r:id="rId13"/>
    <p:sldId id="292" r:id="rId14"/>
    <p:sldId id="261" r:id="rId15"/>
    <p:sldId id="262" r:id="rId16"/>
    <p:sldId id="263" r:id="rId17"/>
    <p:sldId id="264" r:id="rId18"/>
    <p:sldId id="309" r:id="rId19"/>
    <p:sldId id="286" r:id="rId20"/>
    <p:sldId id="287" r:id="rId21"/>
    <p:sldId id="288" r:id="rId22"/>
    <p:sldId id="306" r:id="rId23"/>
    <p:sldId id="265" r:id="rId24"/>
    <p:sldId id="307" r:id="rId25"/>
    <p:sldId id="272" r:id="rId26"/>
    <p:sldId id="273" r:id="rId27"/>
    <p:sldId id="276" r:id="rId28"/>
    <p:sldId id="277" r:id="rId29"/>
    <p:sldId id="278" r:id="rId30"/>
    <p:sldId id="308" r:id="rId31"/>
    <p:sldId id="283" r:id="rId32"/>
    <p:sldId id="284" r:id="rId33"/>
    <p:sldId id="279" r:id="rId34"/>
    <p:sldId id="280" r:id="rId35"/>
    <p:sldId id="293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5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11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56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694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04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82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80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71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8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20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19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13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8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60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49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3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alatyaarge.meb.gov.t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latyaarge.meb.gov.tr/www/degerler-egitimi-aylara-gore-islenecek-konular/icerik/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Hizmet%20Vakf&#305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De&#287;erler%20E&#287;itimi%20&#199;er&#231;eve%20Plan&#305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amazan\Desktop\Ar-Ge\De&#287;erler%20E&#287;itimi\De&#287;erler%20E&#287;itimi%20Sab&#305;r%20Konusu\&#304;lkokul%201-2\S&#305;n&#305;f%20&#304;&#231;i%20Etkinlik" TargetMode="External"/><Relationship Id="rId3" Type="http://schemas.openxmlformats.org/officeDocument/2006/relationships/hyperlink" Target="file:///C:\Users\ramazan\Desktop\Ar-Ge\De&#287;erler%20E&#287;itimi\De&#287;erler%20E&#287;itimi%20Sab&#305;r%20Konusu\Ortaokul%205-6\&#199;al&#305;&#351;ma%20Ka&#287;&#305;d&#305;" TargetMode="External"/><Relationship Id="rId7" Type="http://schemas.openxmlformats.org/officeDocument/2006/relationships/hyperlink" Target="file:///C:\Users\ramazan\Desktop\Ar-Ge\De&#287;erler%20E&#287;itimi\De&#287;erler%20E&#287;itimi%20Sab&#305;r%20Konusu\&#304;lkokul%203-4\G&#246;rsel%20Materyal" TargetMode="External"/><Relationship Id="rId2" Type="http://schemas.openxmlformats.org/officeDocument/2006/relationships/hyperlink" Target="file:///C:\Users\ramazan\Desktop\Ar-Ge\De&#287;erler%20E&#287;itimi\De&#287;erler%20E&#287;itimi%20Sab&#305;r%20Konusu\Ortaokul%207-8\Afi&#351;%20Pano%20&#199;al&#305;&#351;mas&#305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ramazan\Desktop\Ar-Ge\De&#287;erler%20E&#287;itimi\De&#287;erler%20E&#287;itimi%20Sab&#305;r%20Konusu\&#304;lkokul%203-4\Proje" TargetMode="External"/><Relationship Id="rId11" Type="http://schemas.openxmlformats.org/officeDocument/2006/relationships/hyperlink" Target="file:///C:\Users\ramazan\Desktop\Ar-Ge\De&#287;erler%20E&#287;itimi\De&#287;erler%20E&#287;itimi%20Sab&#305;r%20Konusu\&#304;lkokul%203-4\Yaz&#305;l&#305;%20Materyal" TargetMode="External"/><Relationship Id="rId5" Type="http://schemas.openxmlformats.org/officeDocument/2006/relationships/hyperlink" Target="file:///C:\Users\ramazan\Desktop\Ar-Ge\De&#287;erler%20E&#287;itimi\De&#287;erler%20E&#287;itimi%20Sab&#305;r%20Konusu\&#304;lkokul%203-4\Kavram%20Haritas&#305;" TargetMode="External"/><Relationship Id="rId10" Type="http://schemas.openxmlformats.org/officeDocument/2006/relationships/hyperlink" Target="file:///C:\Users\ramazan\Desktop\Ar-Ge\De&#287;erler%20E&#287;itimi\De&#287;erler%20E&#287;itimi%20Sab&#305;r%20Konusu\Okul%20&#214;ncesi%20Sab&#305;r\Video%20-%20M&#252;zik" TargetMode="External"/><Relationship Id="rId4" Type="http://schemas.openxmlformats.org/officeDocument/2006/relationships/hyperlink" Target="file:///C:\Users\ramazan\Desktop\Ar-Ge\De&#287;erler%20E&#287;itimi\De&#287;erler%20E&#287;itimi%20Sab&#305;r%20Konusu\&#304;lkokul%201-2\Drama" TargetMode="External"/><Relationship Id="rId9" Type="http://schemas.openxmlformats.org/officeDocument/2006/relationships/hyperlink" Target="file:///C:\Users\ramazan\Desktop\Ar-Ge\De&#287;erler%20E&#287;itimi\De&#287;erler%20E&#287;itimi%20Sab&#305;r%20Konusu\Okul%20&#214;ncesi%20Sab&#305;r\Sun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amazan\Desktop\Ar-Ge\De&#287;erler%20E&#287;itimi\De&#287;erler%20E&#287;itimi%20Kitab&#305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1944216" cy="1931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DEĞERLER EĞİTİMİ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00B0F0"/>
                </a:solidFill>
              </a:rPr>
              <a:t>MALATYA İL MİLLİ EĞİTİM </a:t>
            </a:r>
            <a:r>
              <a:rPr lang="tr-TR" dirty="0" smtClean="0">
                <a:solidFill>
                  <a:srgbClr val="00B0F0"/>
                </a:solidFill>
              </a:rPr>
              <a:t>MÜDÜRLÜĞÜ AR – GE BİRİMİ</a:t>
            </a:r>
            <a:endParaRPr lang="tr-TR" dirty="0">
              <a:solidFill>
                <a:srgbClr val="00B0F0"/>
              </a:solidFill>
            </a:endParaRPr>
          </a:p>
          <a:p>
            <a:r>
              <a:rPr lang="tr-TR" sz="1900" dirty="0" smtClean="0"/>
              <a:t/>
            </a:r>
            <a:br>
              <a:rPr lang="tr-TR" sz="1900" dirty="0" smtClean="0"/>
            </a:br>
            <a:r>
              <a:rPr lang="tr-TR" sz="1900" dirty="0" smtClean="0"/>
              <a:t>                                                   Ramazan GÜNDOĞDU</a:t>
            </a:r>
            <a:r>
              <a:rPr lang="tr-TR" sz="1900" dirty="0"/>
              <a:t/>
            </a:r>
            <a:br>
              <a:rPr lang="tr-TR" sz="1900" dirty="0"/>
            </a:br>
            <a:r>
              <a:rPr lang="tr-TR" sz="1900" dirty="0" smtClean="0"/>
              <a:t>                                                                Proje Sorumlusu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2506"/>
            <a:ext cx="3153086" cy="1773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96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9" y="2060848"/>
            <a:ext cx="6770712" cy="3850374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7030A0"/>
                </a:solidFill>
              </a:rPr>
              <a:t>DEĞERLER EĞİTİMİNİ OKULLARDA KİM NASIL YÜRÜTECEK</a:t>
            </a:r>
            <a:endParaRPr lang="tr-TR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</a:t>
            </a:r>
            <a:r>
              <a:rPr lang="tr-TR" dirty="0"/>
              <a:t>YÜRÜTME KURULU</a:t>
            </a: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Okul </a:t>
            </a:r>
            <a:r>
              <a:rPr lang="tr-TR" dirty="0"/>
              <a:t>müdürü</a:t>
            </a:r>
          </a:p>
          <a:p>
            <a:r>
              <a:rPr lang="tr-TR" dirty="0" smtClean="0"/>
              <a:t>Müdür </a:t>
            </a:r>
            <a:r>
              <a:rPr lang="tr-TR" dirty="0"/>
              <a:t>yardımcısı</a:t>
            </a:r>
          </a:p>
          <a:p>
            <a:r>
              <a:rPr lang="tr-TR" dirty="0" smtClean="0"/>
              <a:t>Her </a:t>
            </a:r>
            <a:r>
              <a:rPr lang="tr-TR" dirty="0"/>
              <a:t>sınıf düzeyinden bir sınıf rehber öğretmeni</a:t>
            </a:r>
          </a:p>
          <a:p>
            <a:r>
              <a:rPr lang="tr-TR" dirty="0" smtClean="0"/>
              <a:t>Okul </a:t>
            </a:r>
            <a:r>
              <a:rPr lang="tr-TR" dirty="0"/>
              <a:t>psikolojik danışmanları</a:t>
            </a:r>
          </a:p>
          <a:p>
            <a:r>
              <a:rPr lang="tr-TR" dirty="0" smtClean="0"/>
              <a:t>Okul </a:t>
            </a:r>
            <a:r>
              <a:rPr lang="tr-TR" dirty="0"/>
              <a:t>aile birliği yönetim kurulunca belirlenen okul aile birliği temsilcisi</a:t>
            </a:r>
          </a:p>
          <a:p>
            <a:r>
              <a:rPr lang="tr-TR" dirty="0" smtClean="0"/>
              <a:t>Okul </a:t>
            </a:r>
            <a:r>
              <a:rPr lang="tr-TR" dirty="0"/>
              <a:t>Öğrenci Temsilcisi ve Onur Kurulu Temsilcisi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7208" y="33834"/>
            <a:ext cx="6589199" cy="1280890"/>
          </a:xfrm>
        </p:spPr>
        <p:txBody>
          <a:bodyPr/>
          <a:lstStyle/>
          <a:p>
            <a:r>
              <a:rPr lang="tr-TR" dirty="0"/>
              <a:t>DEĞERLER EĞİTİMİ UYGULAMA İLKE VE ESASLARI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18859" y="1314724"/>
            <a:ext cx="6591985" cy="3777622"/>
          </a:xfrm>
        </p:spPr>
        <p:txBody>
          <a:bodyPr/>
          <a:lstStyle/>
          <a:p>
            <a:r>
              <a:rPr lang="tr-TR" sz="2000" dirty="0"/>
              <a:t>İl Milli Eğitim </a:t>
            </a:r>
            <a:r>
              <a:rPr lang="tr-TR" sz="2000" dirty="0" smtClean="0"/>
              <a:t>Müdürlüğünce her ayın değeri, ay sonunda bir etkinlik/gösteri yapılması amacıyla 8 okula dağıtılacaktır.</a:t>
            </a:r>
            <a:endParaRPr lang="tr-TR" sz="2000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33072"/>
              </p:ext>
            </p:extLst>
          </p:nvPr>
        </p:nvGraphicFramePr>
        <p:xfrm>
          <a:off x="1943807" y="2420888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OKULUN ADI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 - DEĞER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Anaokulu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Ekim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Anaokulu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Kasım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İlkokulu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Aralık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İlkokulu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Ocak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Ortaokulu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 Şubat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Ortaokulu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Mart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Lisesi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Nisan </a:t>
                      </a:r>
                      <a:endParaRPr lang="tr-T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Lisesi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</a:rPr>
                        <a:t>Mayıs</a:t>
                      </a:r>
                    </a:p>
                    <a:p>
                      <a:pPr algn="ctr"/>
                      <a:endParaRPr lang="tr-T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0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EĞİTİMİ UYGULAMA İLKE VE ESASLARI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ayın değeri ile ilgili ilkokul ve anaokullarında resim, ortaokullarda şiir ve liselerde kompozisyon yarışması düzenlenecektir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Okul yürütme kurullarının belirlediği eserler taratılıp posta yoluyla il yürütme kuruluna gönderilecek.</a:t>
            </a:r>
          </a:p>
          <a:p>
            <a:r>
              <a:rPr lang="tr-TR" dirty="0" smtClean="0"/>
              <a:t>İl yürütme kurulu tarafından değerlendirilen eserlerden birinci seçilenler okul müdürü ile beraber etkinliğin yapılacağı okula davet edilip, ödüllendirme yapılacak.</a:t>
            </a:r>
          </a:p>
          <a:p>
            <a:r>
              <a:rPr lang="tr-TR" dirty="0"/>
              <a:t>Bu uygulama merkez ilçeler dışındaki ilçelerde aynı şekilde ilçe milli eğitim müdürlüklerince uygulanacaktır.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819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EĞİTİMİ UYGULAMA İLKE VE ESASLARI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Yıllık </a:t>
            </a:r>
            <a:r>
              <a:rPr lang="tr-TR" dirty="0"/>
              <a:t>çalışma planı doğrultusunda değerler eğitimi uygulamaları için hazırlanan ya da temin edilen her türlü görsel malzeme ve eğitim materyali, Okul Yürütme Kurulu </a:t>
            </a:r>
            <a:r>
              <a:rPr lang="tr-TR" dirty="0">
                <a:solidFill>
                  <a:srgbClr val="FF0000"/>
                </a:solidFill>
              </a:rPr>
              <a:t>onayından </a:t>
            </a:r>
            <a:r>
              <a:rPr lang="tr-TR" dirty="0"/>
              <a:t>geçtikten sonra kullanılacaktır.</a:t>
            </a:r>
          </a:p>
          <a:p>
            <a:r>
              <a:rPr lang="tr-TR" dirty="0" smtClean="0"/>
              <a:t>Ders </a:t>
            </a:r>
            <a:r>
              <a:rPr lang="tr-TR" dirty="0"/>
              <a:t>Öğretmenleri, girmiş oldukları derslerde, işlemiş oldukları konular içerisinde ilgili ayın değerini vurgulama ve farkındalık oluşturma konusunda </a:t>
            </a:r>
            <a:r>
              <a:rPr lang="tr-TR" dirty="0">
                <a:solidFill>
                  <a:srgbClr val="FF0000"/>
                </a:solidFill>
              </a:rPr>
              <a:t>eşit derecede sorumluluk</a:t>
            </a:r>
            <a:r>
              <a:rPr lang="tr-TR" dirty="0"/>
              <a:t> sahibi olacaktır.</a:t>
            </a:r>
          </a:p>
          <a:p>
            <a:r>
              <a:rPr lang="tr-TR" dirty="0" smtClean="0"/>
              <a:t>İşlenecek </a:t>
            </a:r>
            <a:r>
              <a:rPr lang="tr-TR" dirty="0"/>
              <a:t>konularla ilgili velilere ve öğrencilerin seviyelerine uygun olan kitaplar </a:t>
            </a:r>
            <a:r>
              <a:rPr lang="tr-TR" dirty="0" smtClean="0"/>
              <a:t>okul çalışma ekibi </a:t>
            </a:r>
            <a:r>
              <a:rPr lang="tr-TR" dirty="0"/>
              <a:t>doğrultusunda </a:t>
            </a:r>
            <a:r>
              <a:rPr lang="tr-TR" dirty="0" smtClean="0"/>
              <a:t>seçilecektir. </a:t>
            </a:r>
            <a:r>
              <a:rPr lang="tr-TR" dirty="0"/>
              <a:t>Seçilen kitapların isimleri, </a:t>
            </a:r>
            <a:r>
              <a:rPr lang="tr-TR" dirty="0" smtClean="0">
                <a:solidFill>
                  <a:srgbClr val="FF0000"/>
                </a:solidFill>
              </a:rPr>
              <a:t>okulun </a:t>
            </a:r>
            <a:r>
              <a:rPr lang="tr-TR" dirty="0">
                <a:solidFill>
                  <a:srgbClr val="FF0000"/>
                </a:solidFill>
              </a:rPr>
              <a:t>internet sitesinde </a:t>
            </a:r>
            <a:r>
              <a:rPr lang="tr-TR" dirty="0" smtClean="0">
                <a:solidFill>
                  <a:srgbClr val="FF0000"/>
                </a:solidFill>
              </a:rPr>
              <a:t>ve ilgili </a:t>
            </a:r>
            <a:r>
              <a:rPr lang="tr-TR" dirty="0">
                <a:solidFill>
                  <a:srgbClr val="FF0000"/>
                </a:solidFill>
              </a:rPr>
              <a:t>panolarda </a:t>
            </a:r>
            <a:r>
              <a:rPr lang="tr-TR" dirty="0" smtClean="0"/>
              <a:t>yayımlanacaktır.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17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EĞİTİMİ UYGULAMA İLKE VE ESASLARI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Değerlerin </a:t>
            </a:r>
            <a:r>
              <a:rPr lang="tr-TR" dirty="0"/>
              <a:t>öğrencilerimize kazandırılmasında değerler eğitiminin aile ortamında desteklenmesi çok önemlidir; dolayısıyla bu konuda aileleri sürece dâhil etme ve duyarlılık kazandırmaya yönelik olarak seminer, toplantı </a:t>
            </a:r>
            <a:r>
              <a:rPr lang="tr-TR" dirty="0" err="1"/>
              <a:t>vb</a:t>
            </a:r>
            <a:r>
              <a:rPr lang="tr-TR" dirty="0"/>
              <a:t> etkinlikler düzenlenecektir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Değerler eğitimi </a:t>
            </a:r>
            <a:r>
              <a:rPr lang="tr-TR" dirty="0"/>
              <a:t>içeriğine uygun olarak okul ve kurum ekibi, işlenen konuyla özdeşleşmiş </a:t>
            </a:r>
            <a:r>
              <a:rPr lang="tr-TR" dirty="0">
                <a:solidFill>
                  <a:schemeClr val="tx1"/>
                </a:solidFill>
              </a:rPr>
              <a:t>veya</a:t>
            </a:r>
            <a:r>
              <a:rPr lang="tr-TR" dirty="0">
                <a:solidFill>
                  <a:srgbClr val="FF0000"/>
                </a:solidFill>
              </a:rPr>
              <a:t> örnek teşkil edebilecek bir kişiyi</a:t>
            </a:r>
            <a:r>
              <a:rPr lang="tr-TR" dirty="0"/>
              <a:t> okuluna ve kurumuna konuşma yapması için davet </a:t>
            </a:r>
            <a:r>
              <a:rPr lang="tr-TR" dirty="0" smtClean="0"/>
              <a:t>edecektir.</a:t>
            </a:r>
          </a:p>
          <a:p>
            <a:r>
              <a:rPr lang="tr-TR" dirty="0"/>
              <a:t>Özellikle ortaokul ve liselerde, okul içi ve okul dışı etkinlilerin planlama ve uygulanmasında,  </a:t>
            </a:r>
            <a:r>
              <a:rPr lang="tr-TR" dirty="0">
                <a:solidFill>
                  <a:srgbClr val="FF0000"/>
                </a:solidFill>
              </a:rPr>
              <a:t>okul öğrenci meclisleri </a:t>
            </a:r>
            <a:r>
              <a:rPr lang="tr-TR" dirty="0"/>
              <a:t>aktif rol alacaktır.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4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EĞİTİMİ UYGULAMA İLKE VE ESASLARI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Ele </a:t>
            </a:r>
            <a:r>
              <a:rPr lang="tr-TR" dirty="0"/>
              <a:t>alınan değer okul/kurum web sitelerinde, çeşitli kitle iletişim araçlarında uygulama örnekleri ve fotoğraflarla yayınlanacak, kamuoyunun desteği sağlanacaktır</a:t>
            </a:r>
            <a:r>
              <a:rPr lang="tr-TR" dirty="0" smtClean="0"/>
              <a:t>.</a:t>
            </a:r>
          </a:p>
          <a:p>
            <a:r>
              <a:rPr lang="tr-TR" dirty="0"/>
              <a:t>Okul ve kurum ekibi rehberliğinde, okul öğrenci meclisi tarafından her okulda sadece Değerler Eğitimi için ayrıca </a:t>
            </a:r>
            <a:r>
              <a:rPr lang="tr-TR" dirty="0">
                <a:solidFill>
                  <a:srgbClr val="FF0000"/>
                </a:solidFill>
              </a:rPr>
              <a:t>pano</a:t>
            </a:r>
            <a:r>
              <a:rPr lang="tr-TR" dirty="0"/>
              <a:t> </a:t>
            </a:r>
            <a:r>
              <a:rPr lang="tr-TR" dirty="0" smtClean="0"/>
              <a:t>oluşturulacaktır. </a:t>
            </a:r>
            <a:r>
              <a:rPr lang="tr-TR" dirty="0"/>
              <a:t>Bu panoda takvim çerçevesinde işlenecek olan konularla ilgili afişler, resimler, yazılar, güzel sözler yer </a:t>
            </a:r>
            <a:r>
              <a:rPr lang="tr-TR" dirty="0" smtClean="0"/>
              <a:t>alacaktır. </a:t>
            </a:r>
            <a:r>
              <a:rPr lang="tr-TR" dirty="0"/>
              <a:t>Bu panolardan </a:t>
            </a:r>
            <a:r>
              <a:rPr lang="tr-TR" dirty="0">
                <a:solidFill>
                  <a:srgbClr val="FF0000"/>
                </a:solidFill>
              </a:rPr>
              <a:t>her sınıfta </a:t>
            </a:r>
            <a:r>
              <a:rPr lang="tr-TR" dirty="0"/>
              <a:t>da birer tane </a:t>
            </a:r>
            <a:r>
              <a:rPr lang="tr-TR" dirty="0" smtClean="0"/>
              <a:t>bulunacak </a:t>
            </a:r>
            <a:r>
              <a:rPr lang="tr-TR" dirty="0"/>
              <a:t>ve içeriğe uygun olarak sınıf öğretmeni ve sınıf rehber öğretmeni rehberliğinde öğrencilerce pano </a:t>
            </a:r>
            <a:r>
              <a:rPr lang="tr-TR" dirty="0" smtClean="0"/>
              <a:t>düzenlenip, okul </a:t>
            </a:r>
            <a:r>
              <a:rPr lang="tr-TR" dirty="0"/>
              <a:t>proje ekibince sınıflarda hazırlanan </a:t>
            </a:r>
            <a:r>
              <a:rPr lang="tr-TR" dirty="0" smtClean="0"/>
              <a:t>panolar </a:t>
            </a:r>
            <a:r>
              <a:rPr lang="tr-TR" dirty="0" smtClean="0">
                <a:solidFill>
                  <a:srgbClr val="FF0000"/>
                </a:solidFill>
              </a:rPr>
              <a:t>incelenecektir.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8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EĞİTİMİ UYGULAMA İLKE VE ESASLARI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Değerler </a:t>
            </a:r>
            <a:r>
              <a:rPr lang="tr-TR" dirty="0"/>
              <a:t>eğitimi içeriğine uygun olarak işlenen konuyla ilgili okul ve kurum ekibi koordinesinde üst sınıf öğrencileri alt sınıflarına </a:t>
            </a:r>
            <a:r>
              <a:rPr lang="tr-TR" dirty="0">
                <a:solidFill>
                  <a:srgbClr val="FF0000"/>
                </a:solidFill>
              </a:rPr>
              <a:t>birer adet mektup </a:t>
            </a:r>
            <a:r>
              <a:rPr lang="tr-TR" dirty="0"/>
              <a:t>yazacaktır. </a:t>
            </a:r>
          </a:p>
          <a:p>
            <a:r>
              <a:rPr lang="tr-TR" dirty="0"/>
              <a:t>Okul çalışma ekibi tarafından hazırlanmış aile mektupları, ayın değerinde işlenecek konuyla ilgili her konu başlamasıyla birlikte okul ekibinin planlamasıyla </a:t>
            </a:r>
            <a:r>
              <a:rPr lang="tr-TR" dirty="0">
                <a:solidFill>
                  <a:srgbClr val="FF0000"/>
                </a:solidFill>
              </a:rPr>
              <a:t>öğrenciler aracılığıyla velilere </a:t>
            </a:r>
            <a:r>
              <a:rPr lang="tr-TR" dirty="0"/>
              <a:t>gönderilecektir. Bu mektuplarda işlenecek konularla ilgili bilgilendirme ve teorik bilgiler yer alacak ve bu sayede veliler de sürece dâhil edilecektir</a:t>
            </a:r>
            <a:r>
              <a:rPr lang="tr-TR" dirty="0" smtClean="0"/>
              <a:t>.</a:t>
            </a:r>
          </a:p>
          <a:p>
            <a:r>
              <a:rPr lang="tr-TR" dirty="0"/>
              <a:t>Okul rehberlik ve psikolojik danışma servisleri tarafından, okul genelinde ilgili değerlere yönelik </a:t>
            </a:r>
            <a:r>
              <a:rPr lang="tr-TR" dirty="0">
                <a:solidFill>
                  <a:srgbClr val="FF0000"/>
                </a:solidFill>
              </a:rPr>
              <a:t>tutum belirleme çalışmaları</a:t>
            </a:r>
            <a:r>
              <a:rPr lang="tr-TR" dirty="0"/>
              <a:t> yapılacak,</a:t>
            </a:r>
            <a:r>
              <a:rPr lang="tr-TR" dirty="0">
                <a:solidFill>
                  <a:srgbClr val="FF0000"/>
                </a:solidFill>
              </a:rPr>
              <a:t> anket, ön test ve son test </a:t>
            </a:r>
            <a:r>
              <a:rPr lang="tr-TR" dirty="0"/>
              <a:t>değerlendirmeleri ile yapılan çalışmaların çocuklar üzerindeki etkisini belirlenecektir.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8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00B050"/>
                </a:solidFill>
              </a:rPr>
              <a:t>BUNLARIN YANINDA OKULLARDA NELER YAPILABİLİR</a:t>
            </a:r>
            <a:endParaRPr lang="tr-TR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PROJE KAPSAMINDA YAPILABİLECEK ETKİNLİKLER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Değerlere </a:t>
            </a:r>
            <a:r>
              <a:rPr lang="tr-TR" dirty="0"/>
              <a:t>yönelik grup rehberliği etkinlikleri uygulanır</a:t>
            </a:r>
          </a:p>
          <a:p>
            <a:r>
              <a:rPr lang="tr-TR" dirty="0" smtClean="0"/>
              <a:t>Okul </a:t>
            </a:r>
            <a:r>
              <a:rPr lang="tr-TR" dirty="0"/>
              <a:t>öğrenci temsilcisi, Onur Kurulu temsilcisi ya da değerleri davranışa dönüştürmede örnek olan öğrenciler tarafından bayrak törenlerinde ayın değeri ile ilgili bilgilendirme yapılması sağlanır.</a:t>
            </a:r>
          </a:p>
          <a:p>
            <a:r>
              <a:rPr lang="tr-TR" dirty="0" smtClean="0"/>
              <a:t>Değerlerimiz </a:t>
            </a:r>
            <a:r>
              <a:rPr lang="tr-TR" dirty="0"/>
              <a:t>konularında münazara, panel, konferans vb. çalışmalar düzenlenir.</a:t>
            </a:r>
          </a:p>
          <a:p>
            <a:r>
              <a:rPr lang="tr-TR" dirty="0" smtClean="0"/>
              <a:t>Öğrenciler </a:t>
            </a:r>
            <a:r>
              <a:rPr lang="tr-TR" dirty="0"/>
              <a:t>arasında resim, şiir, kompozisyon, öykü vb. yarışmalar düzenlenir.</a:t>
            </a:r>
          </a:p>
          <a:p>
            <a:r>
              <a:rPr lang="tr-TR" dirty="0" smtClean="0"/>
              <a:t>Değerlerimizin </a:t>
            </a:r>
            <a:r>
              <a:rPr lang="tr-TR" dirty="0"/>
              <a:t>gelişimine hizmet </a:t>
            </a:r>
            <a:r>
              <a:rPr lang="tr-TR" dirty="0" smtClean="0"/>
              <a:t>etmiş özellikle </a:t>
            </a:r>
            <a:r>
              <a:rPr lang="tr-TR" b="1" u="sng" dirty="0" smtClean="0"/>
              <a:t>İSLAM </a:t>
            </a:r>
            <a:r>
              <a:rPr lang="tr-TR" dirty="0" smtClean="0"/>
              <a:t>büyüklerimizin </a:t>
            </a:r>
            <a:r>
              <a:rPr lang="tr-TR" dirty="0">
                <a:solidFill>
                  <a:srgbClr val="FF0000"/>
                </a:solidFill>
              </a:rPr>
              <a:t>şahsiyetlerin araştırılması </a:t>
            </a:r>
            <a:r>
              <a:rPr lang="tr-TR" dirty="0"/>
              <a:t>ve sınıf ortamında paylaşılması sağlanır.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17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5695" y="980728"/>
            <a:ext cx="6698705" cy="4930494"/>
          </a:xfrm>
        </p:spPr>
        <p:txBody>
          <a:bodyPr>
            <a:normAutofit fontScale="77500" lnSpcReduction="20000"/>
          </a:bodyPr>
          <a:lstStyle/>
          <a:p>
            <a:r>
              <a:rPr lang="tr-TR" sz="6000" dirty="0" smtClean="0">
                <a:solidFill>
                  <a:srgbClr val="FF0000"/>
                </a:solidFill>
              </a:rPr>
              <a:t>DEĞERLER EĞİTİMİ NEDİR</a:t>
            </a:r>
          </a:p>
          <a:p>
            <a:pPr marL="0" indent="0">
              <a:buNone/>
            </a:pPr>
            <a:endParaRPr lang="tr-TR" sz="6000" dirty="0" smtClean="0"/>
          </a:p>
          <a:p>
            <a:r>
              <a:rPr lang="tr-TR" sz="6000" dirty="0" smtClean="0">
                <a:solidFill>
                  <a:srgbClr val="00B050"/>
                </a:solidFill>
              </a:rPr>
              <a:t>HANGİ DEĞERLER İŞLENECEK </a:t>
            </a:r>
          </a:p>
          <a:p>
            <a:pPr marL="0" indent="0">
              <a:buNone/>
            </a:pPr>
            <a:endParaRPr lang="tr-TR" sz="6000" dirty="0" smtClean="0"/>
          </a:p>
          <a:p>
            <a:r>
              <a:rPr lang="tr-TR" sz="6000" dirty="0" smtClean="0"/>
              <a:t> </a:t>
            </a:r>
            <a:r>
              <a:rPr lang="tr-TR" sz="6000" dirty="0" smtClean="0">
                <a:solidFill>
                  <a:srgbClr val="7030A0"/>
                </a:solidFill>
              </a:rPr>
              <a:t>NELER YAPILACAK </a:t>
            </a:r>
            <a:endParaRPr lang="tr-TR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KAPSAMINDA YAPILABİLECEK ETKİNLİKLER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Öğrencilerin </a:t>
            </a:r>
            <a:r>
              <a:rPr lang="tr-TR" dirty="0"/>
              <a:t>okul ve okul çevresinde değerle ilgili saha araştırmaları yapmaları sağlanır.</a:t>
            </a:r>
          </a:p>
          <a:p>
            <a:r>
              <a:rPr lang="tr-TR" dirty="0" smtClean="0"/>
              <a:t>Değerlerle </a:t>
            </a:r>
            <a:r>
              <a:rPr lang="tr-TR" dirty="0"/>
              <a:t>ilgili okul genelinde ve sınıflarda proje çalışmaları gerçekleştirilir.</a:t>
            </a:r>
          </a:p>
          <a:p>
            <a:r>
              <a:rPr lang="tr-TR" dirty="0" smtClean="0"/>
              <a:t>Okul</a:t>
            </a:r>
            <a:r>
              <a:rPr lang="tr-TR" dirty="0"/>
              <a:t>,  dikkatleri konu üzerinde yoğunlaştıracak </a:t>
            </a:r>
            <a:r>
              <a:rPr lang="tr-TR" dirty="0">
                <a:solidFill>
                  <a:srgbClr val="FF0000"/>
                </a:solidFill>
              </a:rPr>
              <a:t>afiş </a:t>
            </a:r>
            <a:r>
              <a:rPr lang="tr-TR" dirty="0"/>
              <a:t>vb. </a:t>
            </a:r>
            <a:r>
              <a:rPr lang="tr-TR" dirty="0">
                <a:solidFill>
                  <a:srgbClr val="FF0000"/>
                </a:solidFill>
              </a:rPr>
              <a:t>görsel malzemelerle</a:t>
            </a:r>
            <a:r>
              <a:rPr lang="tr-TR" dirty="0"/>
              <a:t> donatılır.</a:t>
            </a:r>
          </a:p>
          <a:p>
            <a:r>
              <a:rPr lang="tr-TR" dirty="0" smtClean="0"/>
              <a:t>Öğrencilere </a:t>
            </a:r>
            <a:r>
              <a:rPr lang="tr-TR" dirty="0"/>
              <a:t>değerleri konu alan </a:t>
            </a:r>
            <a:r>
              <a:rPr lang="tr-TR" dirty="0">
                <a:solidFill>
                  <a:srgbClr val="FF0000"/>
                </a:solidFill>
              </a:rPr>
              <a:t>kısa filmler </a:t>
            </a:r>
            <a:r>
              <a:rPr lang="tr-TR" dirty="0"/>
              <a:t>seyrettirilir.</a:t>
            </a:r>
          </a:p>
          <a:p>
            <a:r>
              <a:rPr lang="tr-TR" dirty="0" smtClean="0"/>
              <a:t>Yapılacak </a:t>
            </a:r>
            <a:r>
              <a:rPr lang="tr-TR" dirty="0"/>
              <a:t>değişik çalışmalar sonucu ortaya çıkan ürünlerin sergilenir.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Duvar </a:t>
            </a:r>
            <a:r>
              <a:rPr lang="tr-TR" dirty="0">
                <a:solidFill>
                  <a:srgbClr val="FF0000"/>
                </a:solidFill>
              </a:rPr>
              <a:t>gazeteleri</a:t>
            </a:r>
            <a:r>
              <a:rPr lang="tr-TR" dirty="0"/>
              <a:t>, broşürler ve benzeri basılı materyaller hazırlanır,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1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KAPSAMINDA YAPILABİLECEK ETKİNLİKLER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Çocukların </a:t>
            </a:r>
            <a:r>
              <a:rPr lang="tr-TR" dirty="0"/>
              <a:t>özdeşim kurabilecekleri örnek şahsiyetler okulda konuk edilir.</a:t>
            </a:r>
          </a:p>
          <a:p>
            <a:r>
              <a:rPr lang="tr-TR" dirty="0" smtClean="0"/>
              <a:t>Örnek </a:t>
            </a:r>
            <a:r>
              <a:rPr lang="tr-TR" dirty="0"/>
              <a:t>kişilikler tanıtılır ve bu kişilerden yaşanmış hikâyeler paylaşılır.</a:t>
            </a:r>
          </a:p>
          <a:p>
            <a:r>
              <a:rPr lang="tr-TR" dirty="0" smtClean="0"/>
              <a:t>Her </a:t>
            </a:r>
            <a:r>
              <a:rPr lang="tr-TR" dirty="0"/>
              <a:t>derste ayın değerini konu edinen kısa bir hikâye okunur</a:t>
            </a:r>
          </a:p>
          <a:p>
            <a:r>
              <a:rPr lang="tr-TR" dirty="0" smtClean="0"/>
              <a:t>Değerlerle </a:t>
            </a:r>
            <a:r>
              <a:rPr lang="tr-TR" dirty="0"/>
              <a:t>ilgili </a:t>
            </a:r>
            <a:r>
              <a:rPr lang="tr-TR" dirty="0">
                <a:solidFill>
                  <a:srgbClr val="FF0000"/>
                </a:solidFill>
              </a:rPr>
              <a:t>kitap tanıtımları </a:t>
            </a:r>
            <a:r>
              <a:rPr lang="tr-TR" dirty="0"/>
              <a:t>yapılır</a:t>
            </a:r>
          </a:p>
          <a:p>
            <a:r>
              <a:rPr lang="tr-TR" dirty="0" smtClean="0"/>
              <a:t>Okul </a:t>
            </a:r>
            <a:r>
              <a:rPr lang="tr-TR" dirty="0"/>
              <a:t>ve sınıf panolarına </a:t>
            </a:r>
            <a:r>
              <a:rPr lang="tr-TR" dirty="0">
                <a:solidFill>
                  <a:srgbClr val="FF0000"/>
                </a:solidFill>
              </a:rPr>
              <a:t>güzel sözler </a:t>
            </a:r>
            <a:r>
              <a:rPr lang="tr-TR" dirty="0"/>
              <a:t>asılır</a:t>
            </a:r>
          </a:p>
          <a:p>
            <a:r>
              <a:rPr lang="tr-TR" dirty="0" smtClean="0"/>
              <a:t>Geliri </a:t>
            </a:r>
            <a:r>
              <a:rPr lang="tr-TR" dirty="0"/>
              <a:t>okul içi ve dışında ihtiyaç sahiplerine verilmek üzere kermes ve yardım organizasyonları düzenlenir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3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C00000"/>
                </a:solidFill>
              </a:rPr>
              <a:t>KAYNAK İÇİN NEREDEN YARARLANILACAK</a:t>
            </a:r>
            <a:endParaRPr lang="tr-T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MALATYA ARGE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1037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Değerler </a:t>
            </a:r>
            <a:r>
              <a:rPr lang="tr-TR" sz="2400" dirty="0"/>
              <a:t>eğitimi ile ilgili </a:t>
            </a:r>
            <a:r>
              <a:rPr lang="tr-TR" sz="2400" dirty="0" smtClean="0"/>
              <a:t>olarak </a:t>
            </a:r>
            <a:r>
              <a:rPr lang="tr-TR" sz="2400" dirty="0" smtClean="0">
                <a:solidFill>
                  <a:srgbClr val="FF0000"/>
                </a:solidFill>
                <a:hlinkClick r:id="rId2"/>
              </a:rPr>
              <a:t>«http://malatyaarge.meb.gov.tr» </a:t>
            </a:r>
            <a:r>
              <a:rPr lang="tr-TR" sz="2400" dirty="0" smtClean="0"/>
              <a:t>adresine girilerek Değerler </a:t>
            </a:r>
            <a:r>
              <a:rPr lang="tr-TR" sz="2400" dirty="0"/>
              <a:t>Eğitimi kısmından faydalanılacaktır. </a:t>
            </a:r>
            <a:endParaRPr lang="tr-TR" sz="2400" dirty="0" smtClean="0"/>
          </a:p>
          <a:p>
            <a:r>
              <a:rPr lang="tr-TR" sz="2400" dirty="0" smtClean="0"/>
              <a:t>Proje ekibimiz tarafından her ayın değeriyle ilgili çalışmalar Anaokulu, İlkokul, Ortaokul ve Lise bazında ayrı ayrı düzenlenecek ve okulların faydalanması için </a:t>
            </a:r>
            <a:r>
              <a:rPr lang="tr-TR" sz="2400" dirty="0" smtClean="0">
                <a:solidFill>
                  <a:srgbClr val="FF0000"/>
                </a:solidFill>
              </a:rPr>
              <a:t>örnek çalışmalar</a:t>
            </a:r>
            <a:r>
              <a:rPr lang="tr-TR" sz="2400" dirty="0" smtClean="0"/>
              <a:t> </a:t>
            </a:r>
            <a:r>
              <a:rPr lang="tr-TR" sz="2400" dirty="0" smtClean="0"/>
              <a:t>ve </a:t>
            </a:r>
            <a:r>
              <a:rPr lang="tr-TR" sz="2400" dirty="0" smtClean="0">
                <a:solidFill>
                  <a:srgbClr val="FF0000"/>
                </a:solidFill>
              </a:rPr>
              <a:t>değerlendirme anketleri </a:t>
            </a:r>
            <a:r>
              <a:rPr lang="tr-TR" sz="2400" dirty="0" smtClean="0"/>
              <a:t>yayınlanacaktır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997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7030A0"/>
                </a:solidFill>
              </a:rPr>
              <a:t>YASAL OLARAK KİMİN NE SORUMLULUĞU VAR</a:t>
            </a:r>
            <a:endParaRPr lang="tr-TR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Okul </a:t>
            </a:r>
            <a:r>
              <a:rPr lang="tr-TR" dirty="0">
                <a:solidFill>
                  <a:srgbClr val="FF0000"/>
                </a:solidFill>
              </a:rPr>
              <a:t>Yürütme Kurulunun Görev ve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 </a:t>
            </a:r>
            <a:r>
              <a:rPr lang="tr-TR" dirty="0"/>
              <a:t>Yürütme Kurulunca hazırlanan çerçeve programı doğrultusunda okulda yürütülecek faaliyetleri planlar, çalışmaların etkili ve verimli bir şekilde yürütülebilmesi için gerekli tedbirleri alır.</a:t>
            </a:r>
          </a:p>
          <a:p>
            <a:r>
              <a:rPr lang="tr-TR" dirty="0" smtClean="0"/>
              <a:t>Örnek </a:t>
            </a:r>
            <a:r>
              <a:rPr lang="tr-TR" dirty="0"/>
              <a:t>materyaller esas alınarak; okul genelinde,  sınıflar düzeyinde ve ailelere yönelik etkinlikleri zenginleştirerek uygular</a:t>
            </a:r>
          </a:p>
          <a:p>
            <a:r>
              <a:rPr lang="tr-TR" dirty="0" smtClean="0"/>
              <a:t>İl/İlçeden </a:t>
            </a:r>
            <a:r>
              <a:rPr lang="tr-TR" dirty="0"/>
              <a:t>gönderilen yazılı ve görsel materyaller dışında, uygulanmasında yarar görülen, doküman ya da materyalleri inceler ve uygulanmasını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2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Okul Yürütme Kurulunun Görev ve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Değerler </a:t>
            </a:r>
            <a:r>
              <a:rPr lang="tr-TR" dirty="0"/>
              <a:t>eğitiminin verimliliğini artırmak için, gerekli araştırmaları yapar</a:t>
            </a:r>
            <a:r>
              <a:rPr lang="tr-TR" dirty="0">
                <a:solidFill>
                  <a:srgbClr val="FF0000"/>
                </a:solidFill>
              </a:rPr>
              <a:t>, iyileştirme projeleri </a:t>
            </a:r>
            <a:r>
              <a:rPr lang="tr-TR" dirty="0"/>
              <a:t>hazırlayarak, okul müdürünün </a:t>
            </a:r>
            <a:r>
              <a:rPr lang="tr-TR" dirty="0">
                <a:solidFill>
                  <a:srgbClr val="FF0000"/>
                </a:solidFill>
              </a:rPr>
              <a:t>onayından</a:t>
            </a:r>
            <a:r>
              <a:rPr lang="tr-TR" dirty="0"/>
              <a:t> sonra bu projeleri uygular ve sonuçlarını değerlendirir.</a:t>
            </a:r>
          </a:p>
          <a:p>
            <a:r>
              <a:rPr lang="tr-TR" dirty="0" smtClean="0"/>
              <a:t>Uygulayıcılardan </a:t>
            </a:r>
            <a:r>
              <a:rPr lang="tr-TR" dirty="0"/>
              <a:t>gelen faaliyetlere ilişkin değerlendirme raporlarını inceler, uygulamada karşılaşılan sorunları ve çözüm önerilerini, örnek uygulamaları kapsayan </a:t>
            </a:r>
            <a:r>
              <a:rPr lang="tr-TR" dirty="0">
                <a:solidFill>
                  <a:srgbClr val="FF0000"/>
                </a:solidFill>
              </a:rPr>
              <a:t>dönem sonu okul değerlendirme raporunu </a:t>
            </a:r>
            <a:r>
              <a:rPr lang="tr-TR" dirty="0"/>
              <a:t>hazırlayarak Okul Müdürünün onayına sunar.</a:t>
            </a:r>
          </a:p>
          <a:p>
            <a:r>
              <a:rPr lang="tr-TR" dirty="0" smtClean="0"/>
              <a:t>Değerler </a:t>
            </a:r>
            <a:r>
              <a:rPr lang="tr-TR" dirty="0"/>
              <a:t>eğitimiyle ilgili her tür evrak ve dokümanın arşivlenmesini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8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Okul </a:t>
            </a:r>
            <a:r>
              <a:rPr lang="tr-TR" dirty="0">
                <a:solidFill>
                  <a:srgbClr val="FF0000"/>
                </a:solidFill>
              </a:rPr>
              <a:t>Rehber Öğretmeninin Görev ve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Uygulanmakta </a:t>
            </a:r>
            <a:r>
              <a:rPr lang="tr-TR" dirty="0"/>
              <a:t>olan değerler eğitimi </a:t>
            </a:r>
            <a:r>
              <a:rPr lang="tr-T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çerçeve planının </a:t>
            </a:r>
            <a:r>
              <a:rPr lang="tr-TR" dirty="0"/>
              <a:t>zenginleşmesine katkıda bulunur. </a:t>
            </a:r>
          </a:p>
          <a:p>
            <a:r>
              <a:rPr lang="tr-TR" dirty="0" smtClean="0"/>
              <a:t>Okuldaki </a:t>
            </a:r>
            <a:r>
              <a:rPr lang="tr-TR" dirty="0"/>
              <a:t>değerler eğitimi </a:t>
            </a:r>
            <a:r>
              <a:rPr lang="tr-TR" dirty="0">
                <a:solidFill>
                  <a:srgbClr val="FF0000"/>
                </a:solidFill>
              </a:rPr>
              <a:t>faaliyetlerin izler</a:t>
            </a:r>
            <a:r>
              <a:rPr lang="tr-TR" dirty="0"/>
              <a:t>, gözlem ve önerilerini Okul Yürütme Kuruluna sunar</a:t>
            </a:r>
          </a:p>
          <a:p>
            <a:r>
              <a:rPr lang="tr-TR" dirty="0" smtClean="0"/>
              <a:t>Rehberlik </a:t>
            </a:r>
            <a:r>
              <a:rPr lang="tr-TR" dirty="0"/>
              <a:t>çalışmaları kapsamında değerler eğitimi ile ilgili etkinlikler planlar ve uygular.</a:t>
            </a:r>
          </a:p>
          <a:p>
            <a:r>
              <a:rPr lang="tr-TR" dirty="0" smtClean="0"/>
              <a:t>İlçede </a:t>
            </a:r>
            <a:r>
              <a:rPr lang="tr-TR" dirty="0"/>
              <a:t>bulunan </a:t>
            </a:r>
            <a:r>
              <a:rPr lang="tr-TR" dirty="0">
                <a:solidFill>
                  <a:srgbClr val="FF0000"/>
                </a:solidFill>
              </a:rPr>
              <a:t>diğer eğitim kurumlarındaki uygulamaları </a:t>
            </a:r>
            <a:r>
              <a:rPr lang="tr-TR" dirty="0"/>
              <a:t>takip eder ve izlenimlerinin Okul Yürütme Kuruluna sunar</a:t>
            </a:r>
          </a:p>
          <a:p>
            <a:r>
              <a:rPr lang="tr-TR" dirty="0" smtClean="0"/>
              <a:t>Okul </a:t>
            </a:r>
            <a:r>
              <a:rPr lang="tr-TR" dirty="0"/>
              <a:t>Yürütme Kurulunca alınan kararları uygular ve verilen görevleri yapar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0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Sınıf </a:t>
            </a:r>
            <a:r>
              <a:rPr lang="tr-TR" dirty="0">
                <a:solidFill>
                  <a:srgbClr val="FF0000"/>
                </a:solidFill>
              </a:rPr>
              <a:t>Rehber Öğretmenlerinin Görev ve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Değerler </a:t>
            </a:r>
            <a:r>
              <a:rPr lang="tr-TR" dirty="0"/>
              <a:t>eğitimi planını zenginleştirerek uygular ve önerilerde bulunur</a:t>
            </a:r>
          </a:p>
          <a:p>
            <a:r>
              <a:rPr lang="tr-TR" dirty="0" smtClean="0"/>
              <a:t>Konu </a:t>
            </a:r>
            <a:r>
              <a:rPr lang="tr-TR" dirty="0"/>
              <a:t>ile ilgili Okul Yürütme Kurulunun belirlediği toplantıya iştirak eder.</a:t>
            </a:r>
          </a:p>
          <a:p>
            <a:r>
              <a:rPr lang="tr-TR" dirty="0" smtClean="0"/>
              <a:t>Uygulamalarla </a:t>
            </a:r>
            <a:r>
              <a:rPr lang="tr-TR" dirty="0"/>
              <a:t>ilgili olarak sorumlu olduğu sınıf ve ders öğretmenleriyle paylaşımda bulunur</a:t>
            </a:r>
          </a:p>
          <a:p>
            <a:r>
              <a:rPr lang="tr-TR" dirty="0" smtClean="0"/>
              <a:t>Öğrenci </a:t>
            </a:r>
            <a:r>
              <a:rPr lang="tr-TR" dirty="0">
                <a:solidFill>
                  <a:srgbClr val="FF0000"/>
                </a:solidFill>
              </a:rPr>
              <a:t>aileleri ile iletişim</a:t>
            </a:r>
            <a:r>
              <a:rPr lang="tr-TR" dirty="0"/>
              <a:t> kurarak, aileleri sürece azami ölçüde katmak ve değerler eğitimi konusunda duyarlılık oluşturmak için gayret gösterir</a:t>
            </a:r>
          </a:p>
          <a:p>
            <a:r>
              <a:rPr lang="tr-TR" dirty="0" smtClean="0"/>
              <a:t>Okul </a:t>
            </a:r>
            <a:r>
              <a:rPr lang="tr-TR" dirty="0"/>
              <a:t>idaresince istenen zaman aralıklarında </a:t>
            </a:r>
            <a:r>
              <a:rPr lang="tr-TR" dirty="0">
                <a:solidFill>
                  <a:srgbClr val="FF0000"/>
                </a:solidFill>
              </a:rPr>
              <a:t>kazanımlarla ilgili rapor</a:t>
            </a:r>
            <a:r>
              <a:rPr lang="tr-TR" dirty="0"/>
              <a:t> sunar</a:t>
            </a:r>
          </a:p>
          <a:p>
            <a:r>
              <a:rPr lang="tr-TR" dirty="0" smtClean="0"/>
              <a:t>Okul </a:t>
            </a:r>
            <a:r>
              <a:rPr lang="tr-TR" dirty="0"/>
              <a:t>Yürütme Kurulunca alınan kararları uygular ve verilen görevleri yapar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4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Ders </a:t>
            </a:r>
            <a:r>
              <a:rPr lang="tr-TR" dirty="0">
                <a:solidFill>
                  <a:srgbClr val="FF0000"/>
                </a:solidFill>
              </a:rPr>
              <a:t>Öğretmenlerinin Görev ve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Değerler </a:t>
            </a:r>
            <a:r>
              <a:rPr lang="tr-TR" dirty="0"/>
              <a:t>eğitimi çerçeve planı doğrultusunda öngörülen uygulamaları </a:t>
            </a:r>
            <a:r>
              <a:rPr lang="tr-TR" dirty="0">
                <a:solidFill>
                  <a:srgbClr val="FF0000"/>
                </a:solidFill>
              </a:rPr>
              <a:t>derslerine yansıtır</a:t>
            </a:r>
          </a:p>
          <a:p>
            <a:r>
              <a:rPr lang="tr-TR" dirty="0" smtClean="0"/>
              <a:t>Uygulamalarla </a:t>
            </a:r>
            <a:r>
              <a:rPr lang="tr-TR" dirty="0"/>
              <a:t>ilgili </a:t>
            </a:r>
            <a:r>
              <a:rPr lang="tr-TR" dirty="0">
                <a:solidFill>
                  <a:srgbClr val="FF0000"/>
                </a:solidFill>
              </a:rPr>
              <a:t>olarak sınıf ve diğer ders öğretmenleriyle paylaşımda </a:t>
            </a:r>
            <a:r>
              <a:rPr lang="tr-TR" dirty="0"/>
              <a:t>bulunur</a:t>
            </a:r>
          </a:p>
          <a:p>
            <a:r>
              <a:rPr lang="tr-TR" dirty="0" smtClean="0"/>
              <a:t>Konuyla </a:t>
            </a:r>
            <a:r>
              <a:rPr lang="tr-TR" dirty="0"/>
              <a:t>ilgili duyarlılık oluşmasına katkıda bulunur ve okul genelinde yapılan faaliyetlere katılır ve önerilerde bulunur.</a:t>
            </a:r>
          </a:p>
          <a:p>
            <a:r>
              <a:rPr lang="tr-TR" dirty="0" smtClean="0"/>
              <a:t>Okul </a:t>
            </a:r>
            <a:r>
              <a:rPr lang="tr-TR" dirty="0"/>
              <a:t>Yürütme Kurulunca alınan kararları uygular ve verilen görevleri yapar.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1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	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2000" dirty="0"/>
              <a:t>Öğrencilerimizi milli eğitimin temel amaçları doğrultusunda, milli ve manevi donanıma sahip, duyarlı, bilinçli ve sorumlu fertler olarak yetiştirmek</a:t>
            </a:r>
            <a:endParaRPr lang="tr-TR" sz="2400" b="1" dirty="0"/>
          </a:p>
          <a:p>
            <a:pPr lvl="1"/>
            <a:r>
              <a:rPr lang="tr-TR" sz="2000" dirty="0"/>
              <a:t>Sosyal hayatın ahlaki ve etik değerlere uygun olarak şekillenmesine katkıda bulunan, temel insanî değer ve erdemlerle donatılmış ve bunları davranışa dönüştürebilen fertler yetiştirmek</a:t>
            </a:r>
            <a:endParaRPr lang="tr-TR" sz="2400" b="1" dirty="0"/>
          </a:p>
          <a:p>
            <a:pPr lvl="1"/>
            <a:r>
              <a:rPr lang="tr-TR" sz="2000" dirty="0"/>
              <a:t>Öğrencilerimizin kişilik gelişimlerini doğru yöneterek; topluma, sorun üreten değil çözüm üreten fertler </a:t>
            </a:r>
            <a:r>
              <a:rPr lang="tr-TR" sz="2000" dirty="0" smtClean="0"/>
              <a:t>kazandırmak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671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5400" dirty="0" smtClean="0">
                <a:solidFill>
                  <a:srgbClr val="FF0000"/>
                </a:solidFill>
              </a:rPr>
              <a:t>OKUL MÜDÜRÜ DEĞERLER EĞİTİMİ İLE İLGİLİ NELER YAPACAK</a:t>
            </a:r>
          </a:p>
          <a:p>
            <a:r>
              <a:rPr lang="tr-TR" sz="5400" dirty="0" smtClean="0">
                <a:solidFill>
                  <a:srgbClr val="00B050"/>
                </a:solidFill>
              </a:rPr>
              <a:t>SORUMLULUKLARI NELERDİR</a:t>
            </a:r>
            <a:endParaRPr lang="tr-TR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63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dirty="0">
                <a:solidFill>
                  <a:srgbClr val="FF0000"/>
                </a:solidFill>
              </a:rPr>
              <a:t>Okul Müdürlüklerince Yapılması Gereken İşlemler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	İl Milli Eğitim Müdürlüğünce hazırlanan </a:t>
            </a:r>
            <a:r>
              <a:rPr lang="tr-TR" dirty="0">
                <a:solidFill>
                  <a:srgbClr val="FF0000"/>
                </a:solidFill>
              </a:rPr>
              <a:t>çalışma planı doğrultusunda, Öğretmenler Kurulunu</a:t>
            </a:r>
            <a:r>
              <a:rPr lang="tr-TR" dirty="0"/>
              <a:t> toplar, Değerler Eğitimi Okul Kurulunu oluşturur ve görevlendirme yapar.</a:t>
            </a:r>
          </a:p>
          <a:p>
            <a:r>
              <a:rPr lang="tr-TR" dirty="0" smtClean="0"/>
              <a:t>Okul </a:t>
            </a:r>
            <a:r>
              <a:rPr lang="tr-TR" dirty="0"/>
              <a:t>Yürütme Kurulunca hazırlanan </a:t>
            </a:r>
            <a:r>
              <a:rPr lang="tr-TR" dirty="0">
                <a:solidFill>
                  <a:srgbClr val="FF0000"/>
                </a:solidFill>
              </a:rPr>
              <a:t>etkinlik ve uygulama planlarını </a:t>
            </a:r>
            <a:r>
              <a:rPr lang="tr-TR" dirty="0"/>
              <a:t>onaylar.</a:t>
            </a:r>
          </a:p>
          <a:p>
            <a:r>
              <a:rPr lang="tr-TR" dirty="0" smtClean="0"/>
              <a:t>Okul </a:t>
            </a:r>
            <a:r>
              <a:rPr lang="tr-TR" dirty="0"/>
              <a:t>genelinde yapılan etkinlik ve çalışmaları takip eder, denetler ve yönlendirir.</a:t>
            </a:r>
          </a:p>
          <a:p>
            <a:r>
              <a:rPr lang="tr-TR" dirty="0" smtClean="0"/>
              <a:t>Aylık </a:t>
            </a:r>
            <a:r>
              <a:rPr lang="tr-TR" dirty="0"/>
              <a:t>değer eğitimi sonunda,  örnek davranışları bulunan </a:t>
            </a:r>
            <a:r>
              <a:rPr lang="tr-TR" dirty="0">
                <a:solidFill>
                  <a:srgbClr val="FF0000"/>
                </a:solidFill>
              </a:rPr>
              <a:t>öğrencileri ödüllendirir.</a:t>
            </a:r>
          </a:p>
          <a:p>
            <a:r>
              <a:rPr lang="tr-TR" dirty="0" smtClean="0"/>
              <a:t>Her </a:t>
            </a:r>
            <a:r>
              <a:rPr lang="tr-TR" dirty="0"/>
              <a:t>fırsatta ayın değerini vurgular, dikkati konu üzerinde yoğunlaştırır, uygun okul atmosferi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51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Okul Müdürlüklerince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Yapılacak </a:t>
            </a:r>
            <a:r>
              <a:rPr lang="tr-TR" dirty="0"/>
              <a:t>çalışmalarda gerekli görülen veya uygulayıcılar tarafından talep edilen </a:t>
            </a:r>
            <a:r>
              <a:rPr lang="tr-TR" dirty="0">
                <a:solidFill>
                  <a:srgbClr val="FF0000"/>
                </a:solidFill>
              </a:rPr>
              <a:t>malzeme ve dokümanları, </a:t>
            </a:r>
            <a:r>
              <a:rPr lang="tr-TR" dirty="0"/>
              <a:t>okul ve çevre imkânları çerçevesinde temin eder.</a:t>
            </a:r>
          </a:p>
          <a:p>
            <a:r>
              <a:rPr lang="tr-TR" dirty="0" smtClean="0"/>
              <a:t>Öğrenci </a:t>
            </a:r>
            <a:r>
              <a:rPr lang="tr-TR" dirty="0"/>
              <a:t>ailelerinin sürece katılımının sağlanması yönünde tedbirler alır, planlanan aile eğitimlerinin yapılmasını ve konuyla ilgili duyarlılık oluşturulmasını sağlar.</a:t>
            </a:r>
          </a:p>
          <a:p>
            <a:r>
              <a:rPr lang="tr-TR" dirty="0" smtClean="0"/>
              <a:t>Dönem </a:t>
            </a:r>
            <a:r>
              <a:rPr lang="tr-TR" dirty="0"/>
              <a:t>süresince yapılan faaliyetleri, uygulamada karşılaşılan sorunları ve çözüm önerilerini, örnek uygulamaları kapsayan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 sonu çalışma raporunu </a:t>
            </a:r>
            <a:r>
              <a:rPr lang="tr-TR" dirty="0"/>
              <a:t>İlçe Yürütme Kuruluna gönderir.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7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7030A0"/>
                </a:solidFill>
              </a:rPr>
              <a:t>İL VE İLÇE YÜRÜTME KURULUNUN GÖREV VE SORUMLULUKLARI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4000" dirty="0" smtClean="0"/>
          </a:p>
          <a:p>
            <a:endParaRPr lang="tr-TR" sz="4000" dirty="0"/>
          </a:p>
          <a:p>
            <a:endParaRPr lang="tr-TR" sz="4000" dirty="0" smtClean="0"/>
          </a:p>
          <a:p>
            <a:r>
              <a:rPr lang="tr-TR" sz="4000" dirty="0" smtClean="0"/>
              <a:t>YÖNERGEDE  VAR </a:t>
            </a:r>
            <a:endParaRPr lang="tr-TR" sz="4000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942415" y="2492896"/>
            <a:ext cx="61579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7030A0"/>
                </a:solidFill>
              </a:rPr>
              <a:t>MAARİF BAŞKANLIĞININ GÖREV </a:t>
            </a:r>
            <a:r>
              <a:rPr lang="tr-TR" sz="3200" dirty="0">
                <a:solidFill>
                  <a:srgbClr val="7030A0"/>
                </a:solidFill>
              </a:rPr>
              <a:t>VE SORUMLULUKLARI</a:t>
            </a:r>
          </a:p>
        </p:txBody>
      </p:sp>
    </p:spTree>
    <p:extLst>
      <p:ext uri="{BB962C8B-B14F-4D97-AF65-F5344CB8AC3E}">
        <p14:creationId xmlns:p14="http://schemas.microsoft.com/office/powerpoint/2010/main" val="23102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Okul </a:t>
            </a:r>
            <a:r>
              <a:rPr lang="tr-TR" dirty="0">
                <a:solidFill>
                  <a:srgbClr val="FF0000"/>
                </a:solidFill>
              </a:rPr>
              <a:t>Öğrenci Temsilcisinin ve Onur Kurulu </a:t>
            </a:r>
            <a:r>
              <a:rPr lang="tr-TR" dirty="0" smtClean="0">
                <a:solidFill>
                  <a:srgbClr val="FF0000"/>
                </a:solidFill>
              </a:rPr>
              <a:t>Temsilcisinin Görevleri </a:t>
            </a:r>
            <a:r>
              <a:rPr lang="tr-TR" dirty="0">
                <a:solidFill>
                  <a:srgbClr val="FF0000"/>
                </a:solidFill>
              </a:rPr>
              <a:t>ve Sorumlulukları 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7030A0"/>
                </a:solidFill>
              </a:rPr>
              <a:t>Okul </a:t>
            </a:r>
            <a:r>
              <a:rPr lang="tr-TR" dirty="0">
                <a:solidFill>
                  <a:srgbClr val="7030A0"/>
                </a:solidFill>
              </a:rPr>
              <a:t>Aile Birliği Temsilcisinin Görev ve Sorumlulukları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5201" y="4365104"/>
            <a:ext cx="6591985" cy="377762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YÖNERGE DE VAR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253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1340768"/>
            <a:ext cx="6591985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tr-TR" sz="2800" dirty="0" smtClean="0"/>
          </a:p>
          <a:p>
            <a:pPr marL="0" indent="0" algn="ctr">
              <a:buNone/>
            </a:pPr>
            <a:r>
              <a:rPr lang="tr-TR" sz="6000" dirty="0" smtClean="0">
                <a:solidFill>
                  <a:srgbClr val="FF0000"/>
                </a:solidFill>
              </a:rPr>
              <a:t>TEŞEKKÜR EDERİM</a:t>
            </a:r>
            <a:endParaRPr lang="tr-TR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2800" dirty="0" smtClean="0"/>
          </a:p>
          <a:p>
            <a:pPr marL="0" indent="0" algn="r">
              <a:buNone/>
            </a:pPr>
            <a:r>
              <a:rPr lang="tr-TR" sz="4000" dirty="0" smtClean="0"/>
              <a:t>Ramazan GÜNDOĞDU</a:t>
            </a:r>
            <a:br>
              <a:rPr lang="tr-TR" sz="4000" dirty="0" smtClean="0"/>
            </a:br>
            <a:endParaRPr lang="tr-TR" sz="2800" dirty="0"/>
          </a:p>
          <a:p>
            <a:pPr marL="0" indent="0" algn="r">
              <a:buNone/>
            </a:pPr>
            <a:r>
              <a:rPr lang="tr-TR" sz="2800" dirty="0" smtClean="0">
                <a:solidFill>
                  <a:srgbClr val="7030A0"/>
                </a:solidFill>
              </a:rPr>
              <a:t>Değerler </a:t>
            </a:r>
            <a:r>
              <a:rPr lang="tr-TR" sz="2800" dirty="0" smtClean="0">
                <a:solidFill>
                  <a:srgbClr val="7030A0"/>
                </a:solidFill>
              </a:rPr>
              <a:t>Eğitimi</a:t>
            </a:r>
            <a:br>
              <a:rPr lang="tr-TR" sz="2800" dirty="0" smtClean="0">
                <a:solidFill>
                  <a:srgbClr val="7030A0"/>
                </a:solidFill>
              </a:rPr>
            </a:br>
            <a:r>
              <a:rPr lang="tr-TR" sz="2800" dirty="0" smtClean="0">
                <a:solidFill>
                  <a:srgbClr val="7030A0"/>
                </a:solidFill>
              </a:rPr>
              <a:t>Proje Sorumlusu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olidFill>
                  <a:srgbClr val="FF0000"/>
                </a:solidFill>
              </a:rPr>
              <a:t>0505 791 01 76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6205" y="0"/>
            <a:ext cx="7344816" cy="28803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hlinkClick r:id="rId2"/>
              </a:rPr>
              <a:t>KONULAR</a:t>
            </a:r>
            <a:endParaRPr lang="tr-TR" sz="24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288047"/>
              </p:ext>
            </p:extLst>
          </p:nvPr>
        </p:nvGraphicFramePr>
        <p:xfrm>
          <a:off x="1187626" y="620691"/>
          <a:ext cx="7695493" cy="6237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381"/>
                <a:gridCol w="1579575"/>
                <a:gridCol w="5298537"/>
              </a:tblGrid>
              <a:tr h="296679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dirty="0">
                          <a:effectLst/>
                        </a:rPr>
                        <a:t>S.NO</a:t>
                      </a:r>
                      <a:endParaRPr lang="tr-TR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l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dirty="0">
                          <a:effectLst/>
                        </a:rPr>
                        <a:t>AYLAR</a:t>
                      </a:r>
                      <a:endParaRPr lang="tr-TR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dirty="0">
                          <a:effectLst/>
                        </a:rPr>
                        <a:t>İŞLENECEK DEĞERLER</a:t>
                      </a:r>
                      <a:endParaRPr lang="tr-TR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</a:tr>
              <a:tr h="392981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EYLÜL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Hazırlık </a:t>
                      </a:r>
                      <a:r>
                        <a:rPr lang="tr-TR" sz="1800" dirty="0">
                          <a:effectLst/>
                        </a:rPr>
                        <a:t>ve Planlama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>
                    <a:solidFill>
                      <a:srgbClr val="00B050"/>
                    </a:solidFill>
                  </a:tcPr>
                </a:tc>
              </a:tr>
              <a:tr h="795145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EKİM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Yardımlaşma ve Dayanışma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Paylaşma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İşbirliği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* Tasarruf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/>
                </a:tc>
              </a:tr>
              <a:tr h="594063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KASIM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Temizlik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Kişisel Temizlik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Çevre Temizliği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>
                    <a:solidFill>
                      <a:srgbClr val="00B050"/>
                    </a:solidFill>
                  </a:tcPr>
                </a:tc>
              </a:tr>
              <a:tr h="392981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4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ARALIK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Doğruluk ve Dürüstlük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/>
                </a:tc>
              </a:tr>
              <a:tr h="594063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5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OCAK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Hoşgörü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>
                    <a:solidFill>
                      <a:srgbClr val="00B050"/>
                    </a:solidFill>
                  </a:tcPr>
                </a:tc>
              </a:tr>
              <a:tr h="996227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6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ŞUBAT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Sevgi ve Saygı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Vatan Sevgisi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İnsan Sevgisi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* Doğa Sevgisi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* Farklılıklara Saygı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/>
                </a:tc>
              </a:tr>
              <a:tr h="594063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7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MART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Sabır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>
                    <a:solidFill>
                      <a:srgbClr val="00B050"/>
                    </a:solidFill>
                  </a:tcPr>
                </a:tc>
              </a:tr>
              <a:tr h="392981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8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NİSAN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60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Aile ve Toplum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/>
                </a:tc>
              </a:tr>
              <a:tr h="795145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9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MAYIS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Adalet ve Sorumluluk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Adil Olma</a:t>
                      </a:r>
                      <a:br>
                        <a:rPr lang="tr-TR" sz="1800" dirty="0">
                          <a:effectLst/>
                        </a:rPr>
                      </a:br>
                      <a:r>
                        <a:rPr lang="tr-TR" sz="1800" dirty="0">
                          <a:effectLst/>
                        </a:rPr>
                        <a:t> * Kendine Karşı Sorumluluk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* Çevresine Karşı Sorumluluk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>
                    <a:solidFill>
                      <a:srgbClr val="00B050"/>
                    </a:solidFill>
                  </a:tcPr>
                </a:tc>
              </a:tr>
              <a:tr h="392981"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10</a:t>
                      </a:r>
                      <a:endParaRPr lang="tr-T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</a:rPr>
                        <a:t>HAZİRAN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 anchor="ctr"/>
                </a:tc>
                <a:tc>
                  <a:txBody>
                    <a:bodyPr/>
                    <a:lstStyle/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marR="12700" indent="-22860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Değerlendirme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877" marR="388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5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hlinkClick r:id="rId2" action="ppaction://hlinkfile"/>
              </a:rPr>
              <a:t>HİZMET VAKFI İLE PROTOKOL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15/07/2014 tarihinde Hizmet Vakfı ile bakanlığımız arasında 3 yıl geçerli olmak üzere bir protokol imzalanmıştır.</a:t>
            </a:r>
          </a:p>
          <a:p>
            <a:r>
              <a:rPr lang="tr-TR" dirty="0" smtClean="0"/>
              <a:t>Bu protokoldeki konular ile bizim belirlediğimiz konular benzerlik göstermektedir.</a:t>
            </a:r>
          </a:p>
          <a:p>
            <a:r>
              <a:rPr lang="tr-TR" dirty="0" smtClean="0"/>
              <a:t>Malatya İl Sorumlusu </a:t>
            </a:r>
            <a:r>
              <a:rPr lang="tr-TR" dirty="0"/>
              <a:t>Yrd. Doç. </a:t>
            </a:r>
            <a:r>
              <a:rPr lang="tr-TR" dirty="0" smtClean="0"/>
              <a:t>Dr. Enver KÖSE ‘ den faydalanılabilir.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4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hlinkClick r:id="rId2" action="ppaction://hlinkfile"/>
              </a:rPr>
              <a:t>ÇERÇEVE PLANLAR (KAZANIMLAR)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kazanımları indirdikten sonra o ayın değeri ile ilgili olan kısmını her ay ders, sınıf ve rehber öğretmenlere çoğaltılarak verilecektir.</a:t>
            </a:r>
          </a:p>
          <a:p>
            <a:r>
              <a:rPr lang="tr-TR" dirty="0" smtClean="0"/>
              <a:t>Öğretmenler derslerde bu kazanımları öğrencilere aktarmak için gerekli etkinlikleri yapmaya başlayacaktır.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4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46433" y="404664"/>
            <a:ext cx="6589199" cy="1280890"/>
          </a:xfrm>
        </p:spPr>
        <p:txBody>
          <a:bodyPr/>
          <a:lstStyle/>
          <a:p>
            <a:r>
              <a:rPr lang="tr-TR" dirty="0" smtClean="0"/>
              <a:t>DEĞERLER EĞİTİMİ UYGULAMA ALANLARI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5" y="1905000"/>
            <a:ext cx="6986736" cy="4006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>
                <a:solidFill>
                  <a:srgbClr val="7030A0"/>
                </a:solidFill>
              </a:rPr>
              <a:t>Değerler eğitiminde her bir değer </a:t>
            </a:r>
            <a:r>
              <a:rPr lang="tr-TR" sz="2000" dirty="0">
                <a:solidFill>
                  <a:srgbClr val="7030A0"/>
                </a:solidFill>
              </a:rPr>
              <a:t>anaokulları, ilkokul ve ortaokullarda  öğrenci seviyesine göre ayrı </a:t>
            </a:r>
            <a:r>
              <a:rPr lang="tr-TR" sz="2000" dirty="0" smtClean="0">
                <a:solidFill>
                  <a:srgbClr val="7030A0"/>
                </a:solidFill>
              </a:rPr>
              <a:t>ayrı işlenecek olup, aşağıdaki biçimde kategorilere ayrılmıştır.</a:t>
            </a:r>
          </a:p>
          <a:p>
            <a:r>
              <a:rPr lang="tr-TR" sz="2000" dirty="0" smtClean="0"/>
              <a:t>Okul Öncesi </a:t>
            </a:r>
          </a:p>
          <a:p>
            <a:r>
              <a:rPr lang="tr-TR" sz="2000" dirty="0" smtClean="0"/>
              <a:t>İlkokul 1 ve 2. Sınıflar</a:t>
            </a:r>
          </a:p>
          <a:p>
            <a:r>
              <a:rPr lang="tr-TR" sz="2000" dirty="0" smtClean="0"/>
              <a:t>İlkokul 3 ve 4. Sınıflar</a:t>
            </a:r>
          </a:p>
          <a:p>
            <a:r>
              <a:rPr lang="tr-TR" sz="2000" dirty="0" smtClean="0"/>
              <a:t>Ortaokul 5 ve 6. Sınıflar</a:t>
            </a:r>
          </a:p>
          <a:p>
            <a:r>
              <a:rPr lang="tr-TR" sz="2000" dirty="0" smtClean="0"/>
              <a:t>Ortaokul 7 ve 8. Sınıflar</a:t>
            </a:r>
          </a:p>
          <a:p>
            <a:r>
              <a:rPr lang="tr-TR" sz="2000" dirty="0" smtClean="0"/>
              <a:t>Lise 9 – 12. Sınıflar</a:t>
            </a:r>
          </a:p>
          <a:p>
            <a:r>
              <a:rPr lang="tr-TR" sz="2000" dirty="0" smtClean="0"/>
              <a:t>Öğretmen – Veli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552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1" y="404664"/>
            <a:ext cx="7202760" cy="1500336"/>
          </a:xfrm>
        </p:spPr>
        <p:txBody>
          <a:bodyPr/>
          <a:lstStyle/>
          <a:p>
            <a:r>
              <a:rPr lang="tr-TR" dirty="0" smtClean="0"/>
              <a:t>DEĞERLER EĞİTİMİ ÇALIŞMA BÖLÜMLERİ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988840"/>
            <a:ext cx="7416823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900" dirty="0" smtClean="0">
                <a:solidFill>
                  <a:srgbClr val="7030A0"/>
                </a:solidFill>
              </a:rPr>
              <a:t>Değerler eğitiminde her bir değer hakkında bir okulda - sınıfta yapılacak olan etkinlik ve çalışmalar aşağıdaki şekilde bölümlere ayrılmıştır.</a:t>
            </a: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2" action="ppaction://hlinkfile"/>
              </a:rPr>
              <a:t>AFİŞ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2" action="ppaction://hlinkfile"/>
              </a:rPr>
              <a:t>PANO 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2" action="ppaction://hlinkfile"/>
              </a:rPr>
              <a:t>ÇALIŞMASI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3" action="ppaction://hlinkfile"/>
              </a:rPr>
              <a:t>ÇALIŞMA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3" action="ppaction://hlinkfile"/>
              </a:rPr>
              <a:t>KAĞIDI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4" action="ppaction://hlinkfile"/>
              </a:rPr>
              <a:t>DRAMA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5" action="ppaction://hlinkfile"/>
              </a:rPr>
              <a:t>KAVRAM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5" action="ppaction://hlinkfile"/>
              </a:rPr>
              <a:t>HARİTASI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6" action="ppaction://hlinkfile"/>
              </a:rPr>
              <a:t>PROJE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7" action="ppaction://hlinkfile"/>
              </a:rPr>
              <a:t>GÖRSEL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7" action="ppaction://hlinkfile"/>
              </a:rPr>
              <a:t>MATERYAL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8" action="ppaction://hlinkfile"/>
              </a:rPr>
              <a:t>SINIF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8" action="ppaction://hlinkfile"/>
              </a:rPr>
              <a:t>İÇİ ETKİNLİK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9" action="ppaction://hlinkfile"/>
              </a:rPr>
              <a:t>SUNU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10" action="ppaction://hlinkfile"/>
              </a:rPr>
              <a:t>VİDEO </a:t>
            </a:r>
            <a:r>
              <a:rPr lang="tr-TR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10" action="ppaction://hlinkfile"/>
              </a:rPr>
              <a:t>- MÜZİK</a:t>
            </a:r>
            <a:endParaRPr lang="tr-TR" b="1" dirty="0"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tr-TR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11" action="ppaction://hlinkfile"/>
              </a:rPr>
              <a:t>YAZILI </a:t>
            </a:r>
            <a:r>
              <a:rPr lang="tr-TR" b="1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hlinkClick r:id="rId11" action="ppaction://hlinkfile"/>
              </a:rPr>
              <a:t>MATERYAL</a:t>
            </a:r>
            <a:endParaRPr lang="tr-TR" b="1" dirty="0">
              <a:solidFill>
                <a:srgbClr val="7030A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3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hlinkClick r:id="rId2" action="ppaction://hlinkfile"/>
              </a:rPr>
              <a:t>DEĞERLER EĞİTİMİ KİTABI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Milli Eğitim Müdürlüğü tarafından belirlediğimiz konulardan oluşan bir ders kitabı tasarladık. Kitabımız tasarım aşamasındadır. İçerisinde özellikle kazanımların öğrencilere aktarılması konusunda siz değerli öğretmenlerimize yardımcı olmaya çalıştık.</a:t>
            </a:r>
          </a:p>
          <a:p>
            <a:endParaRPr lang="tr-TR" sz="2000" dirty="0" smtClean="0"/>
          </a:p>
          <a:p>
            <a:r>
              <a:rPr lang="tr-TR" sz="2000" dirty="0" smtClean="0"/>
              <a:t>Ay sonunda kitabımız bitirilmiş ve okullara dağıtılmış olacaktır.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339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</TotalTime>
  <Words>1605</Words>
  <Application>Microsoft Office PowerPoint</Application>
  <PresentationFormat>Ekran Gösterisi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Duman</vt:lpstr>
      <vt:lpstr>DEĞERLER EĞİTİMİ </vt:lpstr>
      <vt:lpstr>PowerPoint Sunusu</vt:lpstr>
      <vt:lpstr>1. AMAÇ</vt:lpstr>
      <vt:lpstr>KONULAR</vt:lpstr>
      <vt:lpstr>HİZMET VAKFI İLE PROTOKOL</vt:lpstr>
      <vt:lpstr>ÇERÇEVE PLANLAR (KAZANIMLAR)</vt:lpstr>
      <vt:lpstr>DEĞERLER EĞİTİMİ UYGULAMA ALANLARI</vt:lpstr>
      <vt:lpstr>DEĞERLER EĞİTİMİ ÇALIŞMA BÖLÜMLERİ</vt:lpstr>
      <vt:lpstr>DEĞERLER EĞİTİMİ KİTABI</vt:lpstr>
      <vt:lpstr>PowerPoint Sunusu</vt:lpstr>
      <vt:lpstr>OKUL YÜRÜTME KURULU</vt:lpstr>
      <vt:lpstr>DEĞERLER EĞİTİMİ UYGULAMA İLKE VE ESASLARI</vt:lpstr>
      <vt:lpstr>DEĞERLER EĞİTİMİ UYGULAMA İLKE VE ESASLARI</vt:lpstr>
      <vt:lpstr>DEĞERLER EĞİTİMİ UYGULAMA İLKE VE ESASLARI</vt:lpstr>
      <vt:lpstr>DEĞERLER EĞİTİMİ UYGULAMA İLKE VE ESASLARI</vt:lpstr>
      <vt:lpstr>DEĞERLER EĞİTİMİ UYGULAMA İLKE VE ESASLARI</vt:lpstr>
      <vt:lpstr>DEĞERLER EĞİTİMİ UYGULAMA İLKE VE ESASLARI</vt:lpstr>
      <vt:lpstr>PowerPoint Sunusu</vt:lpstr>
      <vt:lpstr> PROJE KAPSAMINDA YAPILABİLECEK ETKİNLİKLER</vt:lpstr>
      <vt:lpstr>PROJE KAPSAMINDA YAPILABİLECEK ETKİNLİKLER</vt:lpstr>
      <vt:lpstr>PROJE KAPSAMINDA YAPILABİLECEK ETKİNLİKLER</vt:lpstr>
      <vt:lpstr>PowerPoint Sunusu</vt:lpstr>
      <vt:lpstr>MALATYA ARGE</vt:lpstr>
      <vt:lpstr>PowerPoint Sunusu</vt:lpstr>
      <vt:lpstr>Okul Yürütme Kurulunun Görev ve Sorumlulukları</vt:lpstr>
      <vt:lpstr>Okul Yürütme Kurulunun Görev ve Sorumlulukları</vt:lpstr>
      <vt:lpstr>Okul Rehber Öğretmeninin Görev ve Sorumlulukları</vt:lpstr>
      <vt:lpstr>Sınıf Rehber Öğretmenlerinin Görev ve Sorumlulukları</vt:lpstr>
      <vt:lpstr>Ders Öğretmenlerinin Görev ve Sorumlulukları</vt:lpstr>
      <vt:lpstr>PowerPoint Sunusu</vt:lpstr>
      <vt:lpstr> Okul Müdürlüklerince Yapılması Gereken İşlemler</vt:lpstr>
      <vt:lpstr>Okul Müdürlüklerince Yapılması Gereken İşlemler</vt:lpstr>
      <vt:lpstr>İL VE İLÇE YÜRÜTME KURULUNUN GÖREV VE SORUMLULUKLARI</vt:lpstr>
      <vt:lpstr>Okul Öğrenci Temsilcisinin ve Onur Kurulu Temsilcisinin Görevleri ve Sorumlulukları   Okul Aile Birliği Temsilcisinin Görev ve Sorumlulukları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DEĞERLER EĞİTİMİ </dc:title>
  <dc:creator>ramazan gundogdu</dc:creator>
  <cp:lastModifiedBy>ramazan gundogdu</cp:lastModifiedBy>
  <cp:revision>42</cp:revision>
  <dcterms:created xsi:type="dcterms:W3CDTF">2015-01-26T20:54:13Z</dcterms:created>
  <dcterms:modified xsi:type="dcterms:W3CDTF">2015-10-22T23:01:31Z</dcterms:modified>
</cp:coreProperties>
</file>