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59"/>
  </p:notesMasterIdLst>
  <p:sldIdLst>
    <p:sldId id="257" r:id="rId2"/>
    <p:sldId id="832" r:id="rId3"/>
    <p:sldId id="833" r:id="rId4"/>
    <p:sldId id="834" r:id="rId5"/>
    <p:sldId id="699" r:id="rId6"/>
    <p:sldId id="829" r:id="rId7"/>
    <p:sldId id="790" r:id="rId8"/>
    <p:sldId id="701" r:id="rId9"/>
    <p:sldId id="702" r:id="rId10"/>
    <p:sldId id="789" r:id="rId11"/>
    <p:sldId id="835" r:id="rId12"/>
    <p:sldId id="836" r:id="rId13"/>
    <p:sldId id="800" r:id="rId14"/>
    <p:sldId id="801" r:id="rId15"/>
    <p:sldId id="795" r:id="rId16"/>
    <p:sldId id="798" r:id="rId17"/>
    <p:sldId id="799" r:id="rId18"/>
    <p:sldId id="794" r:id="rId19"/>
    <p:sldId id="796" r:id="rId20"/>
    <p:sldId id="797" r:id="rId21"/>
    <p:sldId id="802" r:id="rId22"/>
    <p:sldId id="793" r:id="rId23"/>
    <p:sldId id="792" r:id="rId24"/>
    <p:sldId id="820" r:id="rId25"/>
    <p:sldId id="805" r:id="rId26"/>
    <p:sldId id="804" r:id="rId27"/>
    <p:sldId id="803" r:id="rId28"/>
    <p:sldId id="811" r:id="rId29"/>
    <p:sldId id="810" r:id="rId30"/>
    <p:sldId id="809" r:id="rId31"/>
    <p:sldId id="808" r:id="rId32"/>
    <p:sldId id="807" r:id="rId33"/>
    <p:sldId id="806" r:id="rId34"/>
    <p:sldId id="814" r:id="rId35"/>
    <p:sldId id="813" r:id="rId36"/>
    <p:sldId id="812" r:id="rId37"/>
    <p:sldId id="816" r:id="rId38"/>
    <p:sldId id="815" r:id="rId39"/>
    <p:sldId id="778" r:id="rId40"/>
    <p:sldId id="777" r:id="rId41"/>
    <p:sldId id="776" r:id="rId42"/>
    <p:sldId id="781" r:id="rId43"/>
    <p:sldId id="780" r:id="rId44"/>
    <p:sldId id="775" r:id="rId45"/>
    <p:sldId id="783" r:id="rId46"/>
    <p:sldId id="785" r:id="rId47"/>
    <p:sldId id="784" r:id="rId48"/>
    <p:sldId id="821" r:id="rId49"/>
    <p:sldId id="825" r:id="rId50"/>
    <p:sldId id="824" r:id="rId51"/>
    <p:sldId id="827" r:id="rId52"/>
    <p:sldId id="828" r:id="rId53"/>
    <p:sldId id="782" r:id="rId54"/>
    <p:sldId id="818" r:id="rId55"/>
    <p:sldId id="817" r:id="rId56"/>
    <p:sldId id="819" r:id="rId57"/>
    <p:sldId id="826" r:id="rId5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00"/>
    <a:srgbClr val="FFFF00"/>
    <a:srgbClr val="FF3300"/>
    <a:srgbClr val="2106A8"/>
    <a:srgbClr val="808000"/>
    <a:srgbClr val="CC0000"/>
    <a:srgbClr val="A500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527" autoAdjust="0"/>
    <p:restoredTop sz="94719" autoAdjust="0"/>
  </p:normalViewPr>
  <p:slideViewPr>
    <p:cSldViewPr>
      <p:cViewPr>
        <p:scale>
          <a:sx n="59" d="100"/>
          <a:sy n="59" d="100"/>
        </p:scale>
        <p:origin x="-42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CB66DE2-4619-4940-93E2-D830E15610F5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06259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7B8E0-9D1C-4A9A-AA28-274BFAEE547E}" type="slidenum">
              <a:rPr lang="tr-TR" smtClean="0"/>
              <a:pPr/>
              <a:t>1</a:t>
            </a:fld>
            <a:endParaRPr lang="tr-T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>
                <a:cs typeface="+mn-cs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</p:grpSp>
      </p:grpSp>
      <p:sp>
        <p:nvSpPr>
          <p:cNvPr id="30007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0007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135F0-3A4B-4F93-9949-AAE158B554D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1DEB4-AD88-4D3D-9382-4DEEBC6073D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C96C-26C3-4654-AA69-2A4762A4827A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7F9F1-6DD9-4293-AAB4-3604E8A7DC1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Başlık ve İçerik Üzerind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C3954-12E3-4139-9551-9EE6557FD8F3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E9B0C-9C57-49FD-A143-141B6B9E95D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tr-TR" noProof="0" dirty="0" smtClean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5ABC8-994C-4D19-B4A4-6DE19F22EE0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8930-94B8-47BB-8840-A5EA05E8408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915D2-C4D7-4E16-8930-D7A01BB2289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8AC6D-7973-4B34-B804-AFA09558AE4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8C283-0D71-4132-A603-1D6A3C53B303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E007-6ADE-4C93-98C4-EA7737FD595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192BF-201A-4438-AD9E-981A81FF9F68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FE9EC-FA42-4AD8-A5D0-374B342C89DA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31038-F6C1-4E7C-B2B6-BADDF62B6D2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299011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>
                <a:cs typeface="+mn-cs"/>
              </a:endParaRPr>
            </a:p>
          </p:txBody>
        </p:sp>
        <p:sp>
          <p:nvSpPr>
            <p:cNvPr id="299012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>
                <a:cs typeface="+mn-cs"/>
              </a:endParaRPr>
            </a:p>
          </p:txBody>
        </p:sp>
        <p:sp>
          <p:nvSpPr>
            <p:cNvPr id="299013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>
                <a:cs typeface="+mn-cs"/>
              </a:endParaRPr>
            </a:p>
          </p:txBody>
        </p:sp>
        <p:sp>
          <p:nvSpPr>
            <p:cNvPr id="29901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>
                <a:cs typeface="+mn-cs"/>
              </a:endParaRPr>
            </a:p>
          </p:txBody>
        </p:sp>
        <p:sp>
          <p:nvSpPr>
            <p:cNvPr id="299015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>
                <a:cs typeface="+mn-cs"/>
              </a:endParaRPr>
            </a:p>
          </p:txBody>
        </p:sp>
        <p:sp>
          <p:nvSpPr>
            <p:cNvPr id="299016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>
                <a:cs typeface="+mn-cs"/>
              </a:endParaRPr>
            </a:p>
          </p:txBody>
        </p:sp>
        <p:sp>
          <p:nvSpPr>
            <p:cNvPr id="299017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>
                <a:cs typeface="+mn-cs"/>
              </a:endParaRPr>
            </a:p>
          </p:txBody>
        </p:sp>
        <p:sp>
          <p:nvSpPr>
            <p:cNvPr id="299018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>
                <a:cs typeface="+mn-cs"/>
              </a:endParaRPr>
            </a:p>
          </p:txBody>
        </p:sp>
        <p:sp>
          <p:nvSpPr>
            <p:cNvPr id="299019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>
                <a:cs typeface="+mn-cs"/>
              </a:endParaRPr>
            </a:p>
          </p:txBody>
        </p:sp>
        <p:sp>
          <p:nvSpPr>
            <p:cNvPr id="299020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>
                <a:cs typeface="+mn-cs"/>
              </a:endParaRPr>
            </a:p>
          </p:txBody>
        </p:sp>
        <p:sp>
          <p:nvSpPr>
            <p:cNvPr id="299021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>
                <a:cs typeface="+mn-cs"/>
              </a:endParaRPr>
            </a:p>
          </p:txBody>
        </p:sp>
        <p:sp>
          <p:nvSpPr>
            <p:cNvPr id="299022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>
                <a:cs typeface="+mn-cs"/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299024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9025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9026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9027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9028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9029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9030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9031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9032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9033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9034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9035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9036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9037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9038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9039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9040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9041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9042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9043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9044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9045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9046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9047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  <p:sp>
            <p:nvSpPr>
              <p:cNvPr id="299048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 dirty="0">
                  <a:cs typeface="+mn-cs"/>
                </a:endParaRPr>
              </a:p>
            </p:txBody>
          </p:sp>
        </p:grpSp>
      </p:grpSp>
      <p:sp>
        <p:nvSpPr>
          <p:cNvPr id="29904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29905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9905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9905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9905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F35F65A8-4735-4782-AA28-7C07C7EE363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aleler.com/makale/saglik" TargetMode="External"/><Relationship Id="rId2" Type="http://schemas.openxmlformats.org/officeDocument/2006/relationships/hyperlink" Target="http://www.makaleler.com/makale/zayiflama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kaleler.com/makale/egzersiz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yleklergetirdi.com/templates/images/icerik_resim/1337111997136458_k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.milliyet.com.tr/YeniAnaResim/2011/09/23/fft99_mf1645878.Jpe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tr/url?url=http://www.medyaline.com/antibiyotikler-obezite-yapiyor_94646.html&amp;rct=j&amp;frm=1&amp;q=&amp;esrc=s&amp;sa=U&amp;ei=l-6KVJrfH6r5ywPPqoKwBA&amp;ved=0CDQQ9QEwEA&amp;usg=AFQjCNG8S8F--Cox7dndx5I_T3YrEG2mgw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womenist.net/site_media/image_uploads/290370a385bfe528d2fc5ed796e9bace5_3e42cfea0bddb555551ad4d205b1cefb_2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16013" y="836613"/>
            <a:ext cx="7704137" cy="5078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ERGENLERDE EGZERSİZ </a:t>
            </a:r>
            <a:r>
              <a:rPr lang="tr-T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VE SPOR</a:t>
            </a:r>
          </a:p>
          <a:p>
            <a:pPr algn="ctr">
              <a:defRPr/>
            </a:pPr>
            <a:r>
              <a:rPr lang="tr-TR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İlhan ARICA</a:t>
            </a:r>
          </a:p>
          <a:p>
            <a:pPr algn="ctr">
              <a:defRPr/>
            </a:pPr>
            <a:r>
              <a:rPr lang="tr-TR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20 Mayıs Vakfı Turgut Özal Mesleki ve Teknik Anadolu Lisesi </a:t>
            </a:r>
            <a:r>
              <a:rPr lang="tr-TR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</a:t>
            </a:r>
            <a:endParaRPr lang="tr-TR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110000"/>
              </a:lnSpc>
              <a:defRPr/>
            </a:pPr>
            <a:r>
              <a:rPr lang="tr-TR" sz="2400" dirty="0" smtClean="0"/>
              <a:t>Dünya çapında önemli bir sağlık problemi?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tr-TR" sz="2400" dirty="0" smtClean="0"/>
          </a:p>
          <a:p>
            <a:pPr lvl="1" eaLnBrk="1" hangingPunct="1">
              <a:lnSpc>
                <a:spcPct val="110000"/>
              </a:lnSpc>
              <a:defRPr/>
            </a:pPr>
            <a:r>
              <a:rPr lang="tr-TR" sz="2400" dirty="0" smtClean="0"/>
              <a:t>Tüm nedenlere bağlı ölüm riskini en çok arttıran faktör?</a:t>
            </a:r>
          </a:p>
          <a:p>
            <a:pPr lvl="1" eaLnBrk="1" hangingPunct="1">
              <a:lnSpc>
                <a:spcPct val="110000"/>
              </a:lnSpc>
              <a:buNone/>
              <a:defRPr/>
            </a:pPr>
            <a:endParaRPr lang="tr-TR" sz="2400" dirty="0" smtClean="0"/>
          </a:p>
          <a:p>
            <a:pPr lv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tr-TR" sz="2400" dirty="0" smtClean="0"/>
              <a:t>	</a:t>
            </a:r>
            <a:r>
              <a:rPr lang="tr-TR" sz="3200" dirty="0" smtClean="0">
                <a:solidFill>
                  <a:srgbClr val="FF0000"/>
                </a:solidFill>
              </a:rPr>
              <a:t>	‘düşük </a:t>
            </a:r>
            <a:r>
              <a:rPr lang="tr-TR" sz="3200" dirty="0" err="1" smtClean="0">
                <a:solidFill>
                  <a:srgbClr val="FF0000"/>
                </a:solidFill>
              </a:rPr>
              <a:t>kondüsyon</a:t>
            </a:r>
            <a:r>
              <a:rPr lang="tr-TR" sz="3200" dirty="0" smtClean="0">
                <a:solidFill>
                  <a:srgbClr val="FF0000"/>
                </a:solidFill>
              </a:rPr>
              <a:t>’</a:t>
            </a:r>
          </a:p>
          <a:p>
            <a:pPr>
              <a:defRPr/>
            </a:pPr>
            <a:endParaRPr lang="tr-TR" dirty="0"/>
          </a:p>
        </p:txBody>
      </p:sp>
      <p:pic>
        <p:nvPicPr>
          <p:cNvPr id="50180" name="Picture 5" descr="pic313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140968"/>
            <a:ext cx="26479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3000" b="1" kern="1200" cap="small" dirty="0">
                <a:solidFill>
                  <a:srgbClr val="FFFF00"/>
                </a:solidFill>
                <a:effectLst/>
                <a:latin typeface="Century Schoolbook"/>
              </a:rPr>
              <a:t>SİZLER;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eaLnBrk="1" hangingPunct="1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ü"/>
            </a:pPr>
            <a:r>
              <a:rPr lang="tr-TR" b="1" kern="1200" dirty="0">
                <a:effectLst/>
                <a:latin typeface="Times New Roman" pitchFamily="18" charset="0"/>
              </a:rPr>
              <a:t>KAÇ SAAT</a:t>
            </a:r>
            <a:r>
              <a:rPr lang="tr-TR" kern="1200" dirty="0">
                <a:effectLst/>
                <a:latin typeface="Times New Roman" pitchFamily="18" charset="0"/>
              </a:rPr>
              <a:t> Televizyon seyrediyorsunuz?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kern="1200" dirty="0">
                <a:effectLst/>
                <a:latin typeface="Times New Roman" pitchFamily="18" charset="0"/>
              </a:rPr>
              <a:t>(2 saatle sınırlıyor musunuz?) 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ü"/>
            </a:pPr>
            <a:r>
              <a:rPr lang="tr-TR" kern="1200" dirty="0">
                <a:effectLst/>
                <a:latin typeface="Times New Roman" pitchFamily="18" charset="0"/>
              </a:rPr>
              <a:t>Aktivite yapıyor musunuz? 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ü"/>
            </a:pPr>
            <a:r>
              <a:rPr lang="tr-TR" kern="1200" dirty="0">
                <a:effectLst/>
                <a:latin typeface="Times New Roman" pitchFamily="18" charset="0"/>
              </a:rPr>
              <a:t>Anne ve Babanız fiziksel aktivite yapıyor mu? 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ü"/>
            </a:pPr>
            <a:r>
              <a:rPr lang="tr-TR" kern="1200" dirty="0">
                <a:effectLst/>
                <a:latin typeface="Times New Roman" pitchFamily="18" charset="0"/>
              </a:rPr>
              <a:t>okula servisle mi, yürüyerek mi gidiyorsunuz. Neden?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744761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eaLnBrk="1" hangingPunct="1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tr-TR" kern="1200" dirty="0">
                <a:effectLst/>
                <a:latin typeface="Century Schoolbook"/>
              </a:rPr>
              <a:t>Sorulara verdiğiniz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kern="1200" dirty="0">
                <a:effectLst/>
                <a:latin typeface="Century Schoolbook"/>
              </a:rPr>
              <a:t>“evet” yanıtı 2 puan,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kern="1200" dirty="0">
                <a:effectLst/>
                <a:latin typeface="Century Schoolbook"/>
              </a:rPr>
              <a:t> “hayır” yanıtı 0 puan,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kern="1200" dirty="0">
                <a:effectLst/>
                <a:latin typeface="Century Schoolbook"/>
              </a:rPr>
              <a:t> “bazen” yanıtı 1 puandır.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tr-TR" kern="1200" dirty="0">
              <a:effectLst/>
              <a:latin typeface="Century Schoolbook"/>
            </a:endParaRPr>
          </a:p>
          <a:p>
            <a:pPr marL="273050" lvl="0" indent="-273050" eaLnBrk="1" hangingPunct="1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kern="1200" dirty="0">
                <a:effectLst/>
                <a:latin typeface="Century Schoolbook"/>
              </a:rPr>
              <a:t>Sorulara verdiğiniz evet yanıtı çoğunlukta ise </a:t>
            </a:r>
            <a:r>
              <a:rPr lang="tr-TR" b="1" kern="1200" dirty="0">
                <a:effectLst/>
                <a:latin typeface="Century Schoolbook"/>
              </a:rPr>
              <a:t>DOĞRU YOLDASINIZ</a:t>
            </a:r>
            <a:r>
              <a:rPr lang="tr-TR" kern="1200" dirty="0">
                <a:effectLst/>
                <a:latin typeface="Century Schoolbook"/>
              </a:rPr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460380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58750"/>
            <a:ext cx="8964613" cy="2622550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Hangi sebeplerle egzersiz </a:t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yaparız?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3" name="Picture 5" descr="strong_bab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09310"/>
            <a:ext cx="5400600" cy="2611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76250"/>
            <a:ext cx="9144000" cy="6121400"/>
          </a:xfrm>
        </p:spPr>
        <p:txBody>
          <a:bodyPr/>
          <a:lstStyle/>
          <a:p>
            <a:pPr>
              <a:defRPr/>
            </a:pPr>
            <a:r>
              <a:rPr lang="tr-TR" b="1" dirty="0" smtClean="0"/>
              <a:t>Egzersiz farklı amaçlarla yapılabilir. </a:t>
            </a:r>
            <a:r>
              <a:rPr lang="tr-TR" dirty="0" smtClean="0"/>
              <a:t>Kimi </a:t>
            </a:r>
            <a:r>
              <a:rPr lang="tr-TR" u="sng" dirty="0" smtClean="0">
                <a:hlinkClick r:id="rId2" tooltip="Zayiflamak Makaleleri"/>
              </a:rPr>
              <a:t>zayıflamak</a:t>
            </a:r>
            <a:r>
              <a:rPr lang="tr-TR" dirty="0" smtClean="0"/>
              <a:t> için,</a:t>
            </a:r>
          </a:p>
          <a:p>
            <a:pPr>
              <a:defRPr/>
            </a:pPr>
            <a:r>
              <a:rPr lang="tr-TR" dirty="0" smtClean="0"/>
              <a:t> kimi kaslarını sıkılaştırmak için,</a:t>
            </a:r>
          </a:p>
          <a:p>
            <a:pPr>
              <a:defRPr/>
            </a:pPr>
            <a:r>
              <a:rPr lang="tr-TR" dirty="0" smtClean="0"/>
              <a:t> kimide </a:t>
            </a:r>
            <a:r>
              <a:rPr lang="tr-TR" u="sng" dirty="0" smtClean="0">
                <a:hlinkClick r:id="rId3" tooltip="Saglik Makaleleri"/>
              </a:rPr>
              <a:t>sağlık</a:t>
            </a:r>
            <a:r>
              <a:rPr lang="tr-TR" dirty="0" smtClean="0"/>
              <a:t> için </a:t>
            </a:r>
            <a:r>
              <a:rPr lang="tr-TR" u="sng" dirty="0" smtClean="0">
                <a:hlinkClick r:id="rId4" tooltip="Egzersiz Makaleleri"/>
              </a:rPr>
              <a:t>egzersiz</a:t>
            </a:r>
            <a:r>
              <a:rPr lang="tr-TR" dirty="0" smtClean="0"/>
              <a:t> yapabilir. </a:t>
            </a:r>
          </a:p>
          <a:p>
            <a:pPr>
              <a:defRPr/>
            </a:pPr>
            <a:r>
              <a:rPr lang="tr-TR" dirty="0" smtClean="0"/>
              <a:t>Sebep ne olursa olsun egzersiz şüphesiz kişi için oldukça faydalıdır. Haftada üç – dört kez yapılan kısa süreli ( otuz dakika gibi) egzersizler, sağlıklı bir yaşamın kapılarını açabilir. 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288" y="908050"/>
            <a:ext cx="8424862" cy="1800225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Neden egzersiz yapmamız gerekir?</a:t>
            </a:r>
            <a:endParaRPr lang="tr-T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04813"/>
            <a:ext cx="8964613" cy="5726112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 Tembelliği ve isteksizliği yenmek,</a:t>
            </a:r>
          </a:p>
          <a:p>
            <a:pPr>
              <a:defRPr/>
            </a:pPr>
            <a:r>
              <a:rPr lang="tr-TR" dirty="0" smtClean="0"/>
              <a:t>• İlgi duymayı geliştirmek,</a:t>
            </a:r>
          </a:p>
          <a:p>
            <a:pPr>
              <a:defRPr/>
            </a:pPr>
            <a:r>
              <a:rPr lang="tr-TR" dirty="0" smtClean="0"/>
              <a:t>• Streslerden uzaklaşmak,</a:t>
            </a:r>
          </a:p>
          <a:p>
            <a:pPr>
              <a:defRPr/>
            </a:pPr>
            <a:r>
              <a:rPr lang="tr-TR" dirty="0" smtClean="0"/>
              <a:t>• Vücudu çalıştırmak,</a:t>
            </a:r>
          </a:p>
          <a:p>
            <a:pPr>
              <a:defRPr/>
            </a:pPr>
            <a:r>
              <a:rPr lang="tr-TR" dirty="0" smtClean="0"/>
              <a:t>• Yaşlanmayı geciktirmek,</a:t>
            </a:r>
          </a:p>
          <a:p>
            <a:pPr>
              <a:defRPr/>
            </a:pPr>
            <a:r>
              <a:rPr lang="tr-TR" dirty="0" smtClean="0"/>
              <a:t>• Enerjiyi harcamak, boş zamanı değerlendirmek,</a:t>
            </a:r>
          </a:p>
          <a:p>
            <a:pPr>
              <a:defRPr/>
            </a:pPr>
            <a:r>
              <a:rPr lang="tr-TR" dirty="0" smtClean="0"/>
              <a:t>• Vücudun kapasitesini artırmak,</a:t>
            </a:r>
          </a:p>
          <a:p>
            <a:pPr>
              <a:defRPr/>
            </a:pPr>
            <a:r>
              <a:rPr lang="tr-TR" dirty="0" smtClean="0"/>
              <a:t>• Dolaşım sisteminin normal değerlerde çalışmasını sürdürmek,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12140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• Sistemleri daha fazla çalışmaya hazırlamak,</a:t>
            </a:r>
          </a:p>
          <a:p>
            <a:pPr>
              <a:defRPr/>
            </a:pPr>
            <a:r>
              <a:rPr lang="tr-TR" dirty="0" smtClean="0"/>
              <a:t>• Refleksleri hızlandırmak,</a:t>
            </a:r>
          </a:p>
          <a:p>
            <a:pPr>
              <a:defRPr/>
            </a:pPr>
            <a:r>
              <a:rPr lang="tr-TR" dirty="0" smtClean="0"/>
              <a:t>• Hareket ve sinir sisteminin aktivitesini sürdürmek, artırmak,</a:t>
            </a:r>
          </a:p>
          <a:p>
            <a:pPr>
              <a:defRPr/>
            </a:pPr>
            <a:r>
              <a:rPr lang="tr-TR" dirty="0" smtClean="0"/>
              <a:t>• Kasların kasılma sürelerini azaltmak,</a:t>
            </a:r>
          </a:p>
          <a:p>
            <a:pPr>
              <a:defRPr/>
            </a:pPr>
            <a:r>
              <a:rPr lang="tr-TR" dirty="0" smtClean="0"/>
              <a:t>• Kendine güveni ve yaşama gücünü artırmak,</a:t>
            </a:r>
          </a:p>
          <a:p>
            <a:pPr>
              <a:defRPr/>
            </a:pPr>
            <a:r>
              <a:rPr lang="tr-TR" dirty="0" smtClean="0"/>
              <a:t>• Spor oyunlarını beceri haline getirmek ve uygulamaktır.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	</a:t>
            </a:r>
            <a:r>
              <a:rPr lang="tr-TR" sz="4800" dirty="0" smtClean="0">
                <a:solidFill>
                  <a:srgbClr val="FFFF00"/>
                </a:solidFill>
              </a:rPr>
              <a:t>kısaca…</a:t>
            </a:r>
            <a:endParaRPr lang="tr-TR" sz="4800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30725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Sporla ilgilenenlerin amacı kişinin beden ve ruh sağlığını geliştirmek kendine güven kazanmasını sağlamak ve üst düzey performansı elde etmektir.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2982913"/>
          </a:xfrm>
        </p:spPr>
        <p:txBody>
          <a:bodyPr/>
          <a:lstStyle/>
          <a:p>
            <a:pPr algn="l">
              <a:defRPr/>
            </a:pPr>
            <a:r>
              <a:rPr lang="tr-TR" dirty="0" smtClean="0">
                <a:solidFill>
                  <a:srgbClr val="FFFF00"/>
                </a:solidFill>
              </a:rPr>
              <a:t>Çağımızın en büyük hastalığı!!! </a:t>
            </a:r>
            <a:endParaRPr lang="tr-T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b="1" kern="1200" cap="small" dirty="0">
                <a:solidFill>
                  <a:srgbClr val="FFFF00"/>
                </a:solidFill>
                <a:effectLst/>
                <a:latin typeface="Century Schoolbook"/>
              </a:rPr>
              <a:t>ERGEN KİMDİR?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eaLnBrk="1" hangingPunct="1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sz="2800" kern="1200" dirty="0">
                <a:effectLst/>
                <a:latin typeface="Times New Roman" pitchFamily="18" charset="0"/>
              </a:rPr>
              <a:t>Dünya Sağlık Örgütünün tanımına göre </a:t>
            </a:r>
            <a:r>
              <a:rPr lang="tr-TR" sz="2800" kern="1200" dirty="0" err="1">
                <a:effectLst/>
                <a:latin typeface="Times New Roman" pitchFamily="18" charset="0"/>
              </a:rPr>
              <a:t>Adolesan</a:t>
            </a:r>
            <a:r>
              <a:rPr lang="tr-TR" sz="2800" kern="1200" dirty="0">
                <a:effectLst/>
                <a:latin typeface="Times New Roman" pitchFamily="18" charset="0"/>
              </a:rPr>
              <a:t> 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sz="2800" kern="1200" dirty="0">
                <a:effectLst/>
                <a:latin typeface="Times New Roman" pitchFamily="18" charset="0"/>
              </a:rPr>
              <a:t>10-19 yaşları arasını kapsar.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tr-TR" sz="2800" kern="1200" dirty="0">
              <a:effectLst/>
              <a:latin typeface="Times New Roman" pitchFamily="18" charset="0"/>
            </a:endParaRPr>
          </a:p>
          <a:p>
            <a:pPr marL="273050" lvl="0" indent="-273050" eaLnBrk="1" hangingPunct="1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sz="2800" kern="1200" dirty="0">
                <a:effectLst/>
                <a:latin typeface="Times New Roman" pitchFamily="18" charset="0"/>
              </a:rPr>
              <a:t> 15-24 yaş arası “genç”,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sz="2800" kern="1200" dirty="0">
                <a:effectLst/>
                <a:latin typeface="Times New Roman" pitchFamily="18" charset="0"/>
              </a:rPr>
              <a:t> 10-24 yaşları arası ise “gençlik” olarak tanımlanmaktadır.</a:t>
            </a:r>
            <a:endParaRPr lang="tr-TR" dirty="0"/>
          </a:p>
        </p:txBody>
      </p:sp>
      <p:pic>
        <p:nvPicPr>
          <p:cNvPr id="4" name="Picture 5" descr="fiziksel  görünüm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2800"/>
            <a:ext cx="2362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47647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2333625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sz="6000" dirty="0" smtClean="0">
                <a:solidFill>
                  <a:srgbClr val="FFFF00"/>
                </a:solidFill>
              </a:rPr>
              <a:t>hareketsizlik…</a:t>
            </a:r>
            <a:endParaRPr lang="tr-TR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813"/>
            <a:ext cx="8362950" cy="5726112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Teknolojinin sağladığı olanaklar bize neredeyse yürümeyi unutturmuştur. Merdiven kullanmıyoruz asansörü tercih ediyoruz, markete bile arabayla gidiyoruz, bir çok yerde yürüyen merdivenler kullanılıyor.</a:t>
            </a:r>
          </a:p>
          <a:p>
            <a:pPr>
              <a:defRPr/>
            </a:pPr>
            <a:r>
              <a:rPr lang="tr-TR" dirty="0" smtClean="0"/>
              <a:t> Peki bütün bunlara bağlı yaşamak bize ne hale getiriyor hiç düşündük mü?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pic>
        <p:nvPicPr>
          <p:cNvPr id="18435" name="Picture 5" descr="pic313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Yer Tutucusu"/>
          <p:cNvSpPr>
            <a:spLocks noGrp="1"/>
          </p:cNvSpPr>
          <p:nvPr>
            <p:ph type="body" sz="half" idx="1"/>
          </p:nvPr>
        </p:nvSpPr>
        <p:spPr>
          <a:xfrm>
            <a:off x="250825" y="836613"/>
            <a:ext cx="8713788" cy="5616575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İnsan bedeni özel yetenekleri olan mükemmel bir varlıktır…</a:t>
            </a:r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r>
              <a:rPr lang="tr-TR" dirty="0" smtClean="0"/>
              <a:t> Uzun süre hareketsiz kalan insan bedeni hareket yeteneğini kaybeder ve sağlık problemleri doğurabilir!!!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2262188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Nedir egzersizin yararları?</a:t>
            </a:r>
            <a:endParaRPr lang="tr-T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1- Alınan oksijen oranını arttırır. Akciğer ve kalbin fonksiyonlarını arttırır. 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2- Günlük yaşantı kondisyonunu artırır. Bunun sonucu olarak da vücut daha az yorularak iş yapar. Mesela merdiven çıkmak eskisi gibi yormaz sizi.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3- Günlük yaşantının yarattığı gerilimi azaltır. Ki bu önemli bir faktördür. Bu sayede stresi de önlemiş oluruz.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4- Egzersiz yapan hastaların nefes darlığı sıkıntıları gün geçtikçe azalır.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5- Egzersiz, ruh halimizi de iyileştirir. Vücudumuzun mutluluk hormonu salgılamasını sağlar.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b="1" kern="1200" cap="small" dirty="0">
                <a:solidFill>
                  <a:srgbClr val="FFFF00"/>
                </a:solidFill>
                <a:effectLst/>
                <a:latin typeface="Century Schoolbook"/>
              </a:rPr>
              <a:t>ERGENLİK DÖNEMİ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eaLnBrk="1" hangingPunct="1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kern="1200" dirty="0">
                <a:effectLst/>
                <a:latin typeface="Times New Roman" pitchFamily="18" charset="0"/>
              </a:rPr>
              <a:t>Çocukluktan erişkinliğe geçiş dönemi olarak kabul edilen, gerçekte fiziksel, psikolojik ve sosyal olgunluğa erişmenin tamamlandığı bir dönemdir. </a:t>
            </a:r>
          </a:p>
          <a:p>
            <a:endParaRPr lang="tr-TR" dirty="0"/>
          </a:p>
        </p:txBody>
      </p:sp>
      <p:pic>
        <p:nvPicPr>
          <p:cNvPr id="4" name="Picture 5" descr="büyüme  imajı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259080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93188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6- Egzersiz yaparak bir birçok hastalıktan uzak kalabiliriz. Mesela eklem romatizması veya kireçleme gibi.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8229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7- Egzersiz, sağlıklı bir şekilde kilo almamıza ya da kilo vermemize de yardımcı olur. Kilo vermek isteyende, almak isteyende egzersiz yapmalı. Bu sağlık için gereklidir.</a:t>
            </a:r>
          </a:p>
        </p:txBody>
      </p:sp>
      <p:pic>
        <p:nvPicPr>
          <p:cNvPr id="3" name="Picture 8" descr="ANd9GcTDn-JiE4TC5cTkENV-yOXWI2ibTNocdDXzo5uEa4Ze6KK9414b2nFsG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281101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8- Egzersiz ile kasların oksijen kullanımı artar.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9- Egzersiz, esnek olmamızı sağlar. Buda kişinin hareket kabiliyetini arttırır.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10- Egzersiz, vücut direncimizi arttırır.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11- Egzersiz, çevikliği arttırır. Mesela sabah yapılan bir yürüyüş bile sağlığınız için çok faydalı olacaktır.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12- Diyet yapmak istiyorsak, bunu egzersiz ile desteklememiz gerekir. Diyet ve egzersiz birlikte yapıldığı zaman daha kolay ve daha sağlıklı bir şekilde kilo vermek mümkün olacaktır.</a:t>
            </a:r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13- Egzersiz enerjimizi de</a:t>
            </a:r>
          </a:p>
          <a:p>
            <a:pPr>
              <a:buNone/>
              <a:defRPr/>
            </a:pPr>
            <a:r>
              <a:rPr lang="tr-TR" dirty="0" smtClean="0"/>
              <a:t>arttırır.</a:t>
            </a:r>
          </a:p>
        </p:txBody>
      </p:sp>
      <p:pic>
        <p:nvPicPr>
          <p:cNvPr id="4" name="Picture 4" descr="grannystre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340768"/>
            <a:ext cx="2592288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Bu maddeleri çoğaltmamız mümkün tabi.</a:t>
            </a:r>
          </a:p>
          <a:p>
            <a:pPr>
              <a:buNone/>
              <a:defRPr/>
            </a:pPr>
            <a:endParaRPr lang="tr-TR" dirty="0" smtClean="0"/>
          </a:p>
          <a:p>
            <a:pPr>
              <a:defRPr/>
            </a:pPr>
            <a:r>
              <a:rPr lang="tr-TR" dirty="0" smtClean="0"/>
              <a:t>…. şunu söyleyebiliriz; egzersiz </a:t>
            </a:r>
            <a:r>
              <a:rPr lang="tr-TR" b="1" dirty="0" smtClean="0"/>
              <a:t>yaşam kalitemizi </a:t>
            </a:r>
            <a:r>
              <a:rPr lang="tr-TR" dirty="0" smtClean="0"/>
              <a:t>arttırır. 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 Egzersizin Yararları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solidFill>
                  <a:srgbClr val="FF0000"/>
                </a:solidFill>
              </a:rPr>
              <a:t>Genel sağlıkla ilişkili </a:t>
            </a:r>
          </a:p>
          <a:p>
            <a:pPr lvl="1" eaLnBrk="1" hangingPunct="1">
              <a:defRPr/>
            </a:pPr>
            <a:r>
              <a:rPr lang="tr-TR" sz="3200" dirty="0" smtClean="0"/>
              <a:t>Yorgunluğu azaltır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tr-TR" sz="3200" dirty="0" smtClean="0"/>
              <a:t>İş ve spor aktivite performansını arttırır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tr-TR" sz="3200" dirty="0" smtClean="0"/>
              <a:t>Vücut kompozisyonunu iyileştirir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tr-TR" sz="3200" dirty="0" smtClean="0"/>
              <a:t>İyilik hali hissini arttırır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b="1" kern="1200" cap="small" dirty="0">
                <a:solidFill>
                  <a:srgbClr val="FFFF00"/>
                </a:solidFill>
                <a:effectLst/>
                <a:latin typeface="Century Schoolbook"/>
              </a:rPr>
              <a:t>ERGENLİK DÖNEMİNİN ÖZELLİĞİ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eaLnBrk="1" hangingPunct="1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q"/>
            </a:pPr>
            <a:r>
              <a:rPr lang="tr-TR" kern="1200" dirty="0">
                <a:effectLst/>
                <a:latin typeface="Times New Roman" pitchFamily="18" charset="0"/>
              </a:rPr>
              <a:t>Hızlı fiziksel büyüme,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q"/>
            </a:pPr>
            <a:r>
              <a:rPr lang="tr-TR" kern="1200" dirty="0">
                <a:effectLst/>
                <a:latin typeface="Times New Roman" pitchFamily="18" charset="0"/>
              </a:rPr>
              <a:t>Cinsel gelişme 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q"/>
            </a:pPr>
            <a:r>
              <a:rPr lang="tr-TR" kern="1200" dirty="0" err="1">
                <a:effectLst/>
                <a:latin typeface="Times New Roman" pitchFamily="18" charset="0"/>
              </a:rPr>
              <a:t>Psikososyal</a:t>
            </a:r>
            <a:r>
              <a:rPr lang="tr-TR" kern="1200" dirty="0">
                <a:effectLst/>
                <a:latin typeface="Times New Roman" pitchFamily="18" charset="0"/>
              </a:rPr>
              <a:t> olgunlaşmadır. </a:t>
            </a:r>
          </a:p>
          <a:p>
            <a:endParaRPr lang="tr-TR" dirty="0"/>
          </a:p>
        </p:txBody>
      </p:sp>
      <p:pic>
        <p:nvPicPr>
          <p:cNvPr id="4" name="Picture 7" descr="büyüme  görünüm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73016"/>
            <a:ext cx="4114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73039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288" y="836613"/>
            <a:ext cx="8229600" cy="1258887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err="1" smtClean="0">
                <a:solidFill>
                  <a:srgbClr val="FF0000"/>
                </a:solidFill>
              </a:rPr>
              <a:t>Kardiyovasküler</a:t>
            </a: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30725"/>
          </a:xfrm>
        </p:spPr>
        <p:txBody>
          <a:bodyPr/>
          <a:lstStyle/>
          <a:p>
            <a:pPr marL="692150" lvl="1" indent="-347663" eaLnBrk="1" hangingPunct="1">
              <a:lnSpc>
                <a:spcPct val="120000"/>
              </a:lnSpc>
              <a:defRPr/>
            </a:pPr>
            <a:r>
              <a:rPr lang="tr-TR" sz="3200" dirty="0" smtClean="0"/>
              <a:t>Kan basıncını düzeltir</a:t>
            </a:r>
          </a:p>
          <a:p>
            <a:pPr marL="692150" lvl="1" indent="-347663" eaLnBrk="1" hangingPunct="1">
              <a:lnSpc>
                <a:spcPct val="120000"/>
              </a:lnSpc>
              <a:defRPr/>
            </a:pPr>
            <a:r>
              <a:rPr lang="tr-TR" sz="3200" dirty="0" smtClean="0"/>
              <a:t>Oksijen kullanma kapasitesini arttırır</a:t>
            </a:r>
          </a:p>
          <a:p>
            <a:pPr marL="692150" lvl="1" indent="-347663" eaLnBrk="1" hangingPunct="1">
              <a:lnSpc>
                <a:spcPct val="120000"/>
              </a:lnSpc>
              <a:defRPr/>
            </a:pPr>
            <a:r>
              <a:rPr lang="tr-TR" sz="3200" dirty="0" smtClean="0"/>
              <a:t>Ritim bozukluklarını azaltır</a:t>
            </a:r>
          </a:p>
          <a:p>
            <a:pPr marL="692150" lvl="1" indent="-347663" eaLnBrk="1" hangingPunct="1">
              <a:lnSpc>
                <a:spcPct val="120000"/>
              </a:lnSpc>
              <a:defRPr/>
            </a:pPr>
            <a:r>
              <a:rPr lang="tr-TR" sz="3200" dirty="0" smtClean="0"/>
              <a:t>Ani ölüm riskini azaltır</a:t>
            </a:r>
          </a:p>
          <a:p>
            <a:pPr>
              <a:buFont typeface="Wingdings" pitchFamily="2" charset="2"/>
              <a:buNone/>
              <a:defRPr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258887"/>
          </a:xfrm>
        </p:spPr>
        <p:txBody>
          <a:bodyPr/>
          <a:lstStyle/>
          <a:p>
            <a:pPr>
              <a:defRPr/>
            </a:pPr>
            <a:r>
              <a:rPr lang="tr-TR" dirty="0" err="1" smtClean="0">
                <a:solidFill>
                  <a:srgbClr val="FF0000"/>
                </a:solidFill>
              </a:rPr>
              <a:t>Metabolik</a:t>
            </a: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140000"/>
              </a:lnSpc>
              <a:defRPr/>
            </a:pPr>
            <a:r>
              <a:rPr lang="tr-TR" sz="3200" dirty="0" err="1" smtClean="0"/>
              <a:t>Obeziteyi</a:t>
            </a:r>
            <a:r>
              <a:rPr lang="tr-TR" sz="3200" dirty="0" smtClean="0"/>
              <a:t> önler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tr-TR" sz="3200" dirty="0" err="1" smtClean="0"/>
              <a:t>İnsülin</a:t>
            </a:r>
            <a:r>
              <a:rPr lang="tr-TR" sz="3200" dirty="0" smtClean="0"/>
              <a:t> direncini azaltır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tr-TR" sz="3200" dirty="0" err="1" smtClean="0"/>
              <a:t>Lipidleri</a:t>
            </a:r>
            <a:r>
              <a:rPr lang="tr-TR" sz="3200" dirty="0" smtClean="0"/>
              <a:t>(yağları) düşürür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tr-TR" sz="3200" dirty="0" err="1" smtClean="0"/>
              <a:t>HDL’yi</a:t>
            </a:r>
            <a:r>
              <a:rPr lang="tr-TR" sz="3200" dirty="0" smtClean="0"/>
              <a:t>(iyi huylu </a:t>
            </a:r>
            <a:r>
              <a:rPr lang="tr-TR" sz="3200" dirty="0" err="1" smtClean="0"/>
              <a:t>kolestrol</a:t>
            </a:r>
            <a:r>
              <a:rPr lang="tr-TR" sz="3200" dirty="0" smtClean="0"/>
              <a:t>) yükseltir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6112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FF0000"/>
                </a:solidFill>
              </a:rPr>
              <a:t>Kas</a:t>
            </a:r>
          </a:p>
          <a:p>
            <a:pPr marL="692150" lvl="1" indent="-347663" eaLnBrk="1" hangingPunct="1">
              <a:defRPr/>
            </a:pPr>
            <a:r>
              <a:rPr lang="tr-TR" sz="3200" dirty="0" smtClean="0"/>
              <a:t>Gücü ve dayanıklılığı artar</a:t>
            </a:r>
          </a:p>
          <a:p>
            <a:pPr marL="692150" lvl="1" indent="-347663" eaLnBrk="1" hangingPunct="1">
              <a:defRPr/>
            </a:pPr>
            <a:r>
              <a:rPr lang="tr-TR" sz="3200" dirty="0" smtClean="0"/>
              <a:t>Egzersiz kapasitesi artar</a:t>
            </a:r>
          </a:p>
          <a:p>
            <a:pPr marL="692150" lvl="1" indent="-347663" eaLnBrk="1" hangingPunct="1">
              <a:defRPr/>
            </a:pPr>
            <a:r>
              <a:rPr lang="tr-TR" sz="3200" dirty="0" smtClean="0"/>
              <a:t>Yaralanma riski azalır</a:t>
            </a:r>
          </a:p>
          <a:p>
            <a:pPr marL="692150" lvl="1" indent="-347663" eaLnBrk="1" hangingPunct="1">
              <a:buFont typeface="Wingdings" pitchFamily="2" charset="2"/>
              <a:buNone/>
              <a:defRPr/>
            </a:pPr>
            <a:endParaRPr lang="tr-TR" sz="3200" dirty="0" smtClean="0"/>
          </a:p>
          <a:p>
            <a:pPr eaLnBrk="1" hangingPunct="1">
              <a:defRPr/>
            </a:pPr>
            <a:r>
              <a:rPr lang="tr-TR" dirty="0" err="1" smtClean="0">
                <a:solidFill>
                  <a:srgbClr val="FF0000"/>
                </a:solidFill>
              </a:rPr>
              <a:t>Bag</a:t>
            </a:r>
            <a:r>
              <a:rPr lang="tr-TR" dirty="0" smtClean="0">
                <a:solidFill>
                  <a:srgbClr val="FF0000"/>
                </a:solidFill>
              </a:rPr>
              <a:t> dokusu ve </a:t>
            </a:r>
            <a:r>
              <a:rPr lang="tr-TR" dirty="0" err="1" smtClean="0">
                <a:solidFill>
                  <a:srgbClr val="FF0000"/>
                </a:solidFill>
              </a:rPr>
              <a:t>tendon</a:t>
            </a:r>
            <a:endParaRPr lang="tr-TR" dirty="0" smtClean="0">
              <a:solidFill>
                <a:srgbClr val="FF0000"/>
              </a:solidFill>
            </a:endParaRPr>
          </a:p>
          <a:p>
            <a:pPr marL="692150" lvl="1" indent="-347663" eaLnBrk="1" hangingPunct="1">
              <a:defRPr/>
            </a:pPr>
            <a:r>
              <a:rPr lang="tr-TR" sz="3200" dirty="0" smtClean="0"/>
              <a:t>Gücü artar</a:t>
            </a:r>
          </a:p>
          <a:p>
            <a:pPr marL="692150" lvl="1" indent="-347663" eaLnBrk="1" hangingPunct="1">
              <a:defRPr/>
            </a:pPr>
            <a:r>
              <a:rPr lang="tr-TR" sz="3200" dirty="0" smtClean="0"/>
              <a:t>Eklem </a:t>
            </a:r>
            <a:r>
              <a:rPr lang="tr-TR" sz="3200" dirty="0" err="1" smtClean="0"/>
              <a:t>stabilitesi</a:t>
            </a:r>
            <a:r>
              <a:rPr lang="tr-TR" sz="3200" dirty="0" smtClean="0"/>
              <a:t> artar</a:t>
            </a:r>
          </a:p>
          <a:p>
            <a:pPr marL="692150" lvl="1" indent="-347663" eaLnBrk="1" hangingPunct="1">
              <a:defRPr/>
            </a:pPr>
            <a:r>
              <a:rPr lang="tr-TR" sz="3200" dirty="0" smtClean="0"/>
              <a:t>Esneklik artar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6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solidFill>
                  <a:srgbClr val="FF0000"/>
                </a:solidFill>
              </a:rPr>
              <a:t>Eklem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3200" dirty="0" smtClean="0"/>
              <a:t>Eklem açıları artar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3200" dirty="0" smtClean="0"/>
              <a:t>Sakatlanma riski azalır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3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solidFill>
                  <a:srgbClr val="FF0000"/>
                </a:solidFill>
              </a:rPr>
              <a:t>Kemik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3200" dirty="0" smtClean="0"/>
              <a:t>Kemik kütlesi korunur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3200" dirty="0" smtClean="0"/>
              <a:t>Osteoporoz(kemik erimesi) ve kırıktan korur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3200" dirty="0" smtClean="0"/>
              <a:t>Denge, koordinasyon, derin duyu ve reaksiyon zamanını iyileştirir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3200" dirty="0" smtClean="0"/>
              <a:t>Düşme riskini azaltır</a:t>
            </a:r>
            <a:endParaRPr lang="tr-T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tr-TR" dirty="0" smtClean="0">
                <a:solidFill>
                  <a:srgbClr val="FF0000"/>
                </a:solidFill>
              </a:rPr>
              <a:t>Psikolojik</a:t>
            </a:r>
          </a:p>
          <a:p>
            <a:pPr marL="692150" lvl="1" indent="-347663" eaLnBrk="1" hangingPunct="1">
              <a:lnSpc>
                <a:spcPct val="110000"/>
              </a:lnSpc>
              <a:defRPr/>
            </a:pPr>
            <a:r>
              <a:rPr lang="tr-TR" sz="3200" dirty="0" smtClean="0"/>
              <a:t>Kaygı ve depresyonu azaltır</a:t>
            </a:r>
          </a:p>
          <a:p>
            <a:pPr marL="692150" lvl="1" indent="-347663" eaLnBrk="1" hangingPunct="1">
              <a:lnSpc>
                <a:spcPct val="110000"/>
              </a:lnSpc>
              <a:defRPr/>
            </a:pPr>
            <a:r>
              <a:rPr lang="tr-TR" sz="3200" dirty="0" smtClean="0"/>
              <a:t>Özgüveni arttırır</a:t>
            </a:r>
          </a:p>
          <a:p>
            <a:pPr marL="692150" lvl="1" indent="-347663" eaLnBrk="1" hangingPunct="1">
              <a:lnSpc>
                <a:spcPct val="110000"/>
              </a:lnSpc>
              <a:defRPr/>
            </a:pPr>
            <a:r>
              <a:rPr lang="tr-TR" sz="3200" dirty="0" smtClean="0"/>
              <a:t>Duygu durumunu düzeltir</a:t>
            </a:r>
          </a:p>
          <a:p>
            <a:pPr marL="692150" lvl="1" indent="-347663" eaLnBrk="1" hangingPunct="1">
              <a:lnSpc>
                <a:spcPct val="110000"/>
              </a:lnSpc>
              <a:defRPr/>
            </a:pPr>
            <a:r>
              <a:rPr lang="tr-TR" sz="3200" dirty="0" smtClean="0"/>
              <a:t>Stresi azaltır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53657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tr-TR" b="1" dirty="0" smtClean="0">
                <a:solidFill>
                  <a:srgbClr val="FF0000"/>
                </a:solidFill>
              </a:rPr>
              <a:t>Bilişsel fonksiyon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tr-TR" sz="3200" dirty="0" smtClean="0"/>
              <a:t>Yaşlanmaya bağlı bilişsel fonksiyonlardaki azalmayı önler / geciktirir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tr-TR" sz="3200" dirty="0" smtClean="0"/>
              <a:t>65 yaş ve üzeri bireylerde haftada 3 ya da daha fazla sıklıkta aerobik egzersiz ile Alzheimer da azalma söz konusu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22875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FF0000"/>
                </a:solidFill>
              </a:rPr>
              <a:t>Kanser </a:t>
            </a:r>
          </a:p>
          <a:p>
            <a:pPr lvl="1" eaLnBrk="1" hangingPunct="1">
              <a:defRPr/>
            </a:pPr>
            <a:r>
              <a:rPr lang="tr-TR" sz="3200" dirty="0" smtClean="0"/>
              <a:t>Meme kanseri</a:t>
            </a:r>
          </a:p>
          <a:p>
            <a:pPr lvl="1" eaLnBrk="1" hangingPunct="1">
              <a:defRPr/>
            </a:pPr>
            <a:r>
              <a:rPr lang="tr-TR" sz="3200" dirty="0" smtClean="0"/>
              <a:t>Pankreas kanseri</a:t>
            </a:r>
          </a:p>
          <a:p>
            <a:pPr lvl="1" eaLnBrk="1" hangingPunct="1">
              <a:defRPr/>
            </a:pPr>
            <a:r>
              <a:rPr lang="tr-TR" sz="3200" dirty="0" smtClean="0"/>
              <a:t>Akciğer kanseri</a:t>
            </a:r>
          </a:p>
          <a:p>
            <a:pPr lvl="1" eaLnBrk="1" hangingPunct="1">
              <a:defRPr/>
            </a:pPr>
            <a:r>
              <a:rPr lang="tr-TR" sz="3200" dirty="0" smtClean="0"/>
              <a:t>Kolon kanseri</a:t>
            </a:r>
          </a:p>
          <a:p>
            <a:pPr lvl="1" eaLnBrk="1" hangingPunct="1">
              <a:defRPr/>
            </a:pPr>
            <a:r>
              <a:rPr lang="tr-TR" sz="3200" dirty="0" smtClean="0"/>
              <a:t>Prostat kanseri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tr-TR" sz="3200" dirty="0" smtClean="0"/>
              <a:t>               …..riskini azaltır.</a:t>
            </a:r>
            <a:endParaRPr lang="tr-T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9850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dirty="0" smtClean="0">
                <a:solidFill>
                  <a:srgbClr val="FF0000"/>
                </a:solidFill>
              </a:rPr>
              <a:t>Genel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tr-TR" sz="3200" dirty="0" smtClean="0"/>
              <a:t>Egzersiz kapasitesini arttırır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tr-TR" sz="3200" dirty="0" smtClean="0"/>
              <a:t>Yaşam kalitesini yükseltir</a:t>
            </a:r>
          </a:p>
          <a:p>
            <a:pPr>
              <a:defRPr/>
            </a:pPr>
            <a:endParaRPr lang="tr-TR" dirty="0"/>
          </a:p>
        </p:txBody>
      </p:sp>
      <p:pic>
        <p:nvPicPr>
          <p:cNvPr id="44035" name="Picture 4" descr="!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3"/>
            <a:ext cx="37449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SONUÇ!!!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30725"/>
          </a:xfrm>
        </p:spPr>
        <p:txBody>
          <a:bodyPr/>
          <a:lstStyle/>
          <a:p>
            <a:r>
              <a:rPr lang="tr-TR" dirty="0" smtClean="0"/>
              <a:t>Yapılan araştırmalar incelendiğinde spor egzersizlerinin insan organizması üzerinde olumlu etkileri saptanmıştır.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Kaslar üzerinde kas lifi kalınlığı 20-50 mikrondan kalın olursa kas liflerinin hacminde artış gerçekleşmektedir.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294213"/>
          </a:xfrm>
        </p:spPr>
        <p:txBody>
          <a:bodyPr/>
          <a:lstStyle/>
          <a:p>
            <a:r>
              <a:rPr lang="tr-TR" dirty="0" smtClean="0"/>
              <a:t>Enerji depolarının büyümesi ve kılcal damarların genişlemesi kas dayanıklılığını sağlar.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Egzersiz; yüksek tansiyon, şeker hastalığı, aşırı kilo, </a:t>
            </a:r>
            <a:r>
              <a:rPr lang="tr-TR" dirty="0" err="1" smtClean="0"/>
              <a:t>kolestrol</a:t>
            </a:r>
            <a:r>
              <a:rPr lang="tr-TR" dirty="0" smtClean="0"/>
              <a:t> ve hareketsizlik gibi risk faktörlerini önler.</a:t>
            </a:r>
          </a:p>
          <a:p>
            <a:pPr>
              <a:buNone/>
            </a:pPr>
            <a:r>
              <a:rPr lang="tr-TR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Sağlık 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İnsanın fiziksel, fizyolojik, sosyal ve psikolojik bakımdan kondisyonudur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8229"/>
          </a:xfrm>
        </p:spPr>
        <p:txBody>
          <a:bodyPr/>
          <a:lstStyle/>
          <a:p>
            <a:r>
              <a:rPr lang="tr-TR" dirty="0" smtClean="0"/>
              <a:t>Zihin açıklığı ve ruhsal dengeyi korur, enerji seviyesini geliştirir.</a:t>
            </a:r>
          </a:p>
          <a:p>
            <a:endParaRPr lang="tr-TR" dirty="0" smtClean="0"/>
          </a:p>
          <a:p>
            <a:r>
              <a:rPr lang="tr-TR" dirty="0" smtClean="0"/>
              <a:t>Stresi, kalp hastalıklarını, kanseri önler.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Kemik ve kas sağlığını destekler. Kan basıncını düşürür ve vücutta oluşan toksinlerin dışarı atılmasına yardımcı olur.</a:t>
            </a:r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2910210"/>
          </a:xfrm>
        </p:spPr>
        <p:txBody>
          <a:bodyPr/>
          <a:lstStyle/>
          <a:p>
            <a:r>
              <a:rPr lang="tr-TR" sz="5400" dirty="0" smtClean="0">
                <a:latin typeface="Berlin Sans FB Demi" pitchFamily="34" charset="0"/>
              </a:rPr>
              <a:t>Duvar Yazıları…</a:t>
            </a:r>
            <a:endParaRPr lang="tr-TR" sz="5400" dirty="0">
              <a:latin typeface="Berlin Sans FB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3168352"/>
          </a:xfrm>
        </p:spPr>
        <p:txBody>
          <a:bodyPr/>
          <a:lstStyle/>
          <a:p>
            <a:r>
              <a:rPr lang="tr-TR" sz="4000" dirty="0" smtClean="0">
                <a:latin typeface="Comic Sans MS" pitchFamily="66" charset="0"/>
              </a:rPr>
              <a:t>‘Doğru Egzersiz İlaçtır’</a:t>
            </a:r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dirty="0" smtClean="0"/>
          </a:p>
          <a:p>
            <a:pPr eaLnBrk="1" hangingPunct="1">
              <a:defRPr/>
            </a:pPr>
            <a:r>
              <a:rPr lang="tr-TR" sz="3600" dirty="0" smtClean="0">
                <a:latin typeface="Comic Sans MS" pitchFamily="66" charset="0"/>
              </a:rPr>
              <a:t>‘Spor sağlıklı çok az kişiyi hasta eder, ancak çok sayıda hastayı sağlığına kavuşturur’</a:t>
            </a:r>
          </a:p>
          <a:p>
            <a:pPr eaLnBrk="1" hangingPunct="1">
              <a:defRPr/>
            </a:pPr>
            <a:endParaRPr lang="tr-TR" dirty="0" smtClean="0"/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600" dirty="0" smtClean="0">
                <a:latin typeface="Comic Sans MS" pitchFamily="66" charset="0"/>
              </a:rPr>
              <a:t>‘Hızlı yürümek gerçekçi, ucuz ve kolay bir tedavi yöntemidir’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dirty="0" smtClean="0"/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sz="3600" dirty="0" smtClean="0">
                <a:latin typeface="Comic Sans MS" pitchFamily="66" charset="0"/>
              </a:rPr>
              <a:t>’Haftada 5 kez tempolu yürüyüş  bir çok sağlık sorununun çözümüdür’</a:t>
            </a:r>
            <a:endParaRPr lang="tr-TR" sz="36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600" dirty="0" smtClean="0">
                <a:latin typeface="Comic Sans MS" pitchFamily="66" charset="0"/>
              </a:rPr>
              <a:t>‘Düzenli fiziksel aktivitenin yararları zararlarından çok üstündür’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916832"/>
            <a:ext cx="8229600" cy="4530725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>
                <a:latin typeface="Informal Roman" pitchFamily="66" charset="0"/>
              </a:rPr>
              <a:t>                          </a:t>
            </a:r>
          </a:p>
          <a:p>
            <a:pPr>
              <a:buNone/>
            </a:pPr>
            <a:r>
              <a:rPr lang="tr-TR" sz="4800" dirty="0">
                <a:latin typeface="Informal Roman" pitchFamily="66" charset="0"/>
              </a:rPr>
              <a:t> </a:t>
            </a:r>
            <a:r>
              <a:rPr lang="tr-TR" sz="4800" dirty="0" smtClean="0">
                <a:latin typeface="Informal Roman" pitchFamily="66" charset="0"/>
              </a:rPr>
              <a:t>                 </a:t>
            </a:r>
            <a:r>
              <a:rPr lang="tr-TR" sz="4800" dirty="0" smtClean="0">
                <a:solidFill>
                  <a:srgbClr val="FFFF00"/>
                </a:solidFill>
                <a:latin typeface="Informal Roman" pitchFamily="66" charset="0"/>
              </a:rPr>
              <a:t>Teşekkürler…</a:t>
            </a:r>
            <a:endParaRPr lang="tr-TR" sz="4800" dirty="0">
              <a:solidFill>
                <a:srgbClr val="FFFF00"/>
              </a:solidFill>
              <a:latin typeface="Informal Roman" pitchFamily="66" charset="0"/>
            </a:endParaRPr>
          </a:p>
        </p:txBody>
      </p:sp>
      <p:pic>
        <p:nvPicPr>
          <p:cNvPr id="4" name="Picture 3" descr="garf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FF00"/>
                </a:solidFill>
              </a:rPr>
              <a:t>Spor Nedir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752528" cy="4530725"/>
          </a:xfrm>
        </p:spPr>
        <p:txBody>
          <a:bodyPr/>
          <a:lstStyle/>
          <a:p>
            <a:r>
              <a:rPr lang="tr-TR" sz="3200" dirty="0">
                <a:solidFill>
                  <a:srgbClr val="FFFFFF"/>
                </a:solidFill>
              </a:rPr>
              <a:t>Spor, vücudun organik direnicini artıran, sistemlerin fizyolojik kapasite­sini geliştiren, bu kapasiteyi koruyan ve devam ettiren bir uğraşıdır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273836" cy="410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21982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388" y="404813"/>
            <a:ext cx="8964612" cy="6453187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Spor evrensel kültürün bir parçası, dünyada dili, ırkı, dini farklı insanları birleştiren önemli bir vasıtadır.</a:t>
            </a:r>
          </a:p>
          <a:p>
            <a:pPr>
              <a:defRPr/>
            </a:pPr>
            <a:r>
              <a:rPr lang="tr-TR" dirty="0" smtClean="0"/>
              <a:t>Dünya barışına katkı sağlayan önemli bir etkinliktir.</a:t>
            </a:r>
          </a:p>
          <a:p>
            <a:pPr>
              <a:defRPr/>
            </a:pPr>
            <a:r>
              <a:rPr lang="tr-TR" dirty="0" smtClean="0"/>
              <a:t>Çağımız sporu; fiziksel faydalarının yanı sıra insanların ruhsal sağlığını da olumlu yönde etkilemek, sosyal ve moral kazançlar sağlamak amacı ile yapılan hareketler topluluğu olarak da tanımlayabiliriz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Egzersiz</a:t>
            </a:r>
            <a:r>
              <a:rPr lang="tr-TR" dirty="0" smtClean="0">
                <a:solidFill>
                  <a:schemeClr val="tx1"/>
                </a:solidFill>
              </a:rPr>
              <a:t>	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Egzersiz, planlı, yapılandırılmış, tekrarlayıcı fiziksel uygunluğun bir ya da birkaç unsurunu geliştirmeyi amaçlayan sürekli aktivitelerdir.</a:t>
            </a:r>
          </a:p>
          <a:p>
            <a:pPr>
              <a:defRPr/>
            </a:pPr>
            <a:r>
              <a:rPr lang="tr-TR" dirty="0" smtClean="0"/>
              <a:t>Egzersiz Fiziksel aktivitenin alt sınıfı olarak kullanılmaktadır.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Fiziksel Aktivite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İskelet kaslarının kasılması sonucunda üretilen, </a:t>
            </a:r>
            <a:r>
              <a:rPr lang="tr-TR" dirty="0" smtClean="0">
                <a:solidFill>
                  <a:srgbClr val="FF0000"/>
                </a:solidFill>
              </a:rPr>
              <a:t>bazal düzeyin </a:t>
            </a:r>
            <a:r>
              <a:rPr lang="tr-TR" dirty="0" smtClean="0"/>
              <a:t>üzerinde enerji harcamayı gerektiren bedensel hareketlerdir.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kipler">
  <a:themeElements>
    <a:clrScheme name="Rakipler 5">
      <a:dk1>
        <a:srgbClr val="000070"/>
      </a:dk1>
      <a:lt1>
        <a:srgbClr val="FFFFFF"/>
      </a:lt1>
      <a:dk2>
        <a:srgbClr val="0000FF"/>
      </a:dk2>
      <a:lt2>
        <a:srgbClr val="C5C5FF"/>
      </a:lt2>
      <a:accent1>
        <a:srgbClr val="0099FF"/>
      </a:accent1>
      <a:accent2>
        <a:srgbClr val="7883B4"/>
      </a:accent2>
      <a:accent3>
        <a:srgbClr val="AAAAFF"/>
      </a:accent3>
      <a:accent4>
        <a:srgbClr val="DADADA"/>
      </a:accent4>
      <a:accent5>
        <a:srgbClr val="AACAFF"/>
      </a:accent5>
      <a:accent6>
        <a:srgbClr val="6C76A3"/>
      </a:accent6>
      <a:hlink>
        <a:srgbClr val="00FFFF"/>
      </a:hlink>
      <a:folHlink>
        <a:srgbClr val="2DBF68"/>
      </a:folHlink>
    </a:clrScheme>
    <a:fontScheme name="Rakipler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kipler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kipler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kipler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kipler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kipler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kipler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kipler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kipler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5295</TotalTime>
  <Words>1092</Words>
  <Application>Microsoft Office PowerPoint</Application>
  <PresentationFormat>Ekran Gösterisi (4:3)</PresentationFormat>
  <Paragraphs>172</Paragraphs>
  <Slides>57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58" baseType="lpstr">
      <vt:lpstr>Rakipler</vt:lpstr>
      <vt:lpstr>Slayt 1</vt:lpstr>
      <vt:lpstr>ERGEN KİMDİR?</vt:lpstr>
      <vt:lpstr>ERGENLİK DÖNEMİ</vt:lpstr>
      <vt:lpstr>ERGENLİK DÖNEMİNİN ÖZELLİĞİ</vt:lpstr>
      <vt:lpstr>Sağlık </vt:lpstr>
      <vt:lpstr>Spor Nedir</vt:lpstr>
      <vt:lpstr>Slayt 7</vt:lpstr>
      <vt:lpstr>Egzersiz </vt:lpstr>
      <vt:lpstr>Fiziksel Aktivite</vt:lpstr>
      <vt:lpstr>Slayt 10</vt:lpstr>
      <vt:lpstr>SİZLER;</vt:lpstr>
      <vt:lpstr>Slayt 12</vt:lpstr>
      <vt:lpstr>Hangi sebeplerle egzersiz  yaparız?</vt:lpstr>
      <vt:lpstr>Slayt 14</vt:lpstr>
      <vt:lpstr>Neden egzersiz yapmamız gerekir?</vt:lpstr>
      <vt:lpstr>Slayt 16</vt:lpstr>
      <vt:lpstr>Slayt 17</vt:lpstr>
      <vt:lpstr> kısaca…</vt:lpstr>
      <vt:lpstr>Çağımızın en büyük hastalığı!!! </vt:lpstr>
      <vt:lpstr> hareketsizlik…</vt:lpstr>
      <vt:lpstr>Slayt 21</vt:lpstr>
      <vt:lpstr>Slayt 22</vt:lpstr>
      <vt:lpstr>Slayt 23</vt:lpstr>
      <vt:lpstr>Nedir egzersizin yararları?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 Egzersizin Yararları</vt:lpstr>
      <vt:lpstr>     Kardiyovasküler </vt:lpstr>
      <vt:lpstr>Metabolik </vt:lpstr>
      <vt:lpstr>Slayt 42</vt:lpstr>
      <vt:lpstr>Slayt 43</vt:lpstr>
      <vt:lpstr>Slayt 44</vt:lpstr>
      <vt:lpstr>Slayt 45</vt:lpstr>
      <vt:lpstr>Slayt 46</vt:lpstr>
      <vt:lpstr>Slayt 47</vt:lpstr>
      <vt:lpstr>SONUÇ!!!</vt:lpstr>
      <vt:lpstr>Slayt 49</vt:lpstr>
      <vt:lpstr>Slayt 50</vt:lpstr>
      <vt:lpstr>Duvar Yazıları…</vt:lpstr>
      <vt:lpstr>Slayt 52</vt:lpstr>
      <vt:lpstr>Slayt 53</vt:lpstr>
      <vt:lpstr>Slayt 54</vt:lpstr>
      <vt:lpstr>Slayt 55</vt:lpstr>
      <vt:lpstr>Slayt 56</vt:lpstr>
      <vt:lpstr>Slayt 57</vt:lpstr>
    </vt:vector>
  </TitlesOfParts>
  <Company>admin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murat durukan</dc:creator>
  <cp:lastModifiedBy>ilhan</cp:lastModifiedBy>
  <cp:revision>223</cp:revision>
  <dcterms:created xsi:type="dcterms:W3CDTF">2005-08-04T09:10:46Z</dcterms:created>
  <dcterms:modified xsi:type="dcterms:W3CDTF">2018-02-11T15:37:18Z</dcterms:modified>
</cp:coreProperties>
</file>